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338" r:id="rId15"/>
    <p:sldId id="283" r:id="rId16"/>
    <p:sldId id="285" r:id="rId17"/>
    <p:sldId id="284" r:id="rId18"/>
    <p:sldId id="288" r:id="rId19"/>
    <p:sldId id="289" r:id="rId20"/>
    <p:sldId id="290" r:id="rId21"/>
    <p:sldId id="291" r:id="rId22"/>
    <p:sldId id="292" r:id="rId23"/>
    <p:sldId id="328" r:id="rId24"/>
    <p:sldId id="329" r:id="rId25"/>
    <p:sldId id="330" r:id="rId26"/>
    <p:sldId id="269" r:id="rId27"/>
    <p:sldId id="310" r:id="rId28"/>
    <p:sldId id="311" r:id="rId29"/>
    <p:sldId id="312" r:id="rId30"/>
    <p:sldId id="313" r:id="rId31"/>
    <p:sldId id="314" r:id="rId32"/>
    <p:sldId id="315" r:id="rId33"/>
    <p:sldId id="318" r:id="rId34"/>
    <p:sldId id="320" r:id="rId35"/>
    <p:sldId id="321" r:id="rId36"/>
    <p:sldId id="322" r:id="rId37"/>
    <p:sldId id="323" r:id="rId38"/>
    <p:sldId id="324" r:id="rId39"/>
    <p:sldId id="327" r:id="rId40"/>
    <p:sldId id="325" r:id="rId41"/>
    <p:sldId id="326" r:id="rId42"/>
    <p:sldId id="316" r:id="rId43"/>
    <p:sldId id="317" r:id="rId44"/>
    <p:sldId id="268" r:id="rId45"/>
    <p:sldId id="295" r:id="rId46"/>
    <p:sldId id="296" r:id="rId47"/>
    <p:sldId id="301" r:id="rId48"/>
    <p:sldId id="302" r:id="rId49"/>
    <p:sldId id="303" r:id="rId50"/>
    <p:sldId id="304" r:id="rId51"/>
    <p:sldId id="294" r:id="rId52"/>
    <p:sldId id="297" r:id="rId53"/>
    <p:sldId id="334" r:id="rId54"/>
    <p:sldId id="335" r:id="rId55"/>
    <p:sldId id="336" r:id="rId56"/>
    <p:sldId id="337" r:id="rId57"/>
    <p:sldId id="298" r:id="rId58"/>
    <p:sldId id="300" r:id="rId59"/>
    <p:sldId id="333" r:id="rId60"/>
    <p:sldId id="308" r:id="rId61"/>
    <p:sldId id="309" r:id="rId62"/>
    <p:sldId id="281" r:id="rId63"/>
    <p:sldId id="339" r:id="rId64"/>
    <p:sldId id="277" r:id="rId65"/>
    <p:sldId id="276" r:id="rId66"/>
    <p:sldId id="305" r:id="rId67"/>
    <p:sldId id="272" r:id="rId68"/>
    <p:sldId id="273" r:id="rId69"/>
    <p:sldId id="27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1599" autoAdjust="0"/>
    <p:restoredTop sz="73371" autoAdjust="0"/>
  </p:normalViewPr>
  <p:slideViewPr>
    <p:cSldViewPr>
      <p:cViewPr>
        <p:scale>
          <a:sx n="80" d="100"/>
          <a:sy n="80" d="100"/>
        </p:scale>
        <p:origin x="-1854" y="-192"/>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ACE9C-9F7D-4331-A6B2-5712F13FD875}" type="doc">
      <dgm:prSet loTypeId="urn:microsoft.com/office/officeart/2009/3/layout/DescendingProcess" loCatId="process" qsTypeId="urn:microsoft.com/office/officeart/2005/8/quickstyle/simple1" qsCatId="simple" csTypeId="urn:microsoft.com/office/officeart/2005/8/colors/accent0_2" csCatId="mainScheme" phldr="1"/>
      <dgm:spPr/>
    </dgm:pt>
    <dgm:pt modelId="{1726E7C4-FBA8-47BD-88E1-23104F518326}">
      <dgm:prSet phldrT="[Text]" custT="1"/>
      <dgm:spPr/>
      <dgm:t>
        <a:bodyPr/>
        <a:lstStyle/>
        <a:p>
          <a:r>
            <a:rPr lang="en-US" sz="2400" dirty="0" smtClean="0">
              <a:solidFill>
                <a:schemeClr val="bg1">
                  <a:lumMod val="95000"/>
                </a:schemeClr>
              </a:solidFill>
            </a:rPr>
            <a:t>JavaScript</a:t>
          </a:r>
          <a:endParaRPr lang="en-US" sz="2400" dirty="0">
            <a:solidFill>
              <a:schemeClr val="bg1">
                <a:lumMod val="95000"/>
              </a:schemeClr>
            </a:solidFill>
          </a:endParaRPr>
        </a:p>
      </dgm:t>
    </dgm:pt>
    <dgm:pt modelId="{F2857AD3-199E-4965-951D-7A4C432CF979}" type="parTrans" cxnId="{DAA6D805-7F5F-4D96-95CF-38AB3F2A1A79}">
      <dgm:prSet/>
      <dgm:spPr/>
      <dgm:t>
        <a:bodyPr/>
        <a:lstStyle/>
        <a:p>
          <a:endParaRPr lang="en-US" sz="4000">
            <a:solidFill>
              <a:schemeClr val="bg1">
                <a:lumMod val="95000"/>
              </a:schemeClr>
            </a:solidFill>
          </a:endParaRPr>
        </a:p>
      </dgm:t>
    </dgm:pt>
    <dgm:pt modelId="{F3926BB3-6231-4135-8E10-B3C32F16446B}" type="sibTrans" cxnId="{DAA6D805-7F5F-4D96-95CF-38AB3F2A1A79}">
      <dgm:prSet/>
      <dgm:spPr/>
      <dgm:t>
        <a:bodyPr/>
        <a:lstStyle/>
        <a:p>
          <a:endParaRPr lang="en-US" sz="4000">
            <a:solidFill>
              <a:schemeClr val="bg1">
                <a:lumMod val="95000"/>
              </a:schemeClr>
            </a:solidFill>
          </a:endParaRPr>
        </a:p>
      </dgm:t>
    </dgm:pt>
    <dgm:pt modelId="{B25588DC-DFED-462E-B787-1BDB38A69838}">
      <dgm:prSet phldrT="[Text]" custT="1"/>
      <dgm:spPr/>
      <dgm:t>
        <a:bodyPr/>
        <a:lstStyle/>
        <a:p>
          <a:r>
            <a:rPr lang="en-US" sz="2400" smtClean="0">
              <a:solidFill>
                <a:schemeClr val="bg1">
                  <a:lumMod val="95000"/>
                </a:schemeClr>
              </a:solidFill>
            </a:rPr>
            <a:t>jQuery, et al.</a:t>
          </a:r>
          <a:endParaRPr lang="en-US" sz="2400" dirty="0">
            <a:solidFill>
              <a:schemeClr val="bg1">
                <a:lumMod val="95000"/>
              </a:schemeClr>
            </a:solidFill>
          </a:endParaRPr>
        </a:p>
      </dgm:t>
    </dgm:pt>
    <dgm:pt modelId="{3315AB2D-AAE4-43CD-B2BF-10C4A43505F2}" type="parTrans" cxnId="{F469681E-2641-49C2-9B54-A7EAD9C8633E}">
      <dgm:prSet/>
      <dgm:spPr/>
      <dgm:t>
        <a:bodyPr/>
        <a:lstStyle/>
        <a:p>
          <a:endParaRPr lang="en-US" sz="4000">
            <a:solidFill>
              <a:schemeClr val="bg1">
                <a:lumMod val="95000"/>
              </a:schemeClr>
            </a:solidFill>
          </a:endParaRPr>
        </a:p>
      </dgm:t>
    </dgm:pt>
    <dgm:pt modelId="{26DE96E7-0434-405A-80A8-E60FA05C44ED}" type="sibTrans" cxnId="{F469681E-2641-49C2-9B54-A7EAD9C8633E}">
      <dgm:prSet/>
      <dgm:spPr/>
      <dgm:t>
        <a:bodyPr/>
        <a:lstStyle/>
        <a:p>
          <a:endParaRPr lang="en-US" sz="4000">
            <a:solidFill>
              <a:schemeClr val="bg1">
                <a:lumMod val="95000"/>
              </a:schemeClr>
            </a:solidFill>
          </a:endParaRPr>
        </a:p>
      </dgm:t>
    </dgm:pt>
    <dgm:pt modelId="{A22C20AD-A28C-49FD-B624-2196337548FC}">
      <dgm:prSet phldrT="[Text]" custT="1"/>
      <dgm:spPr/>
      <dgm:t>
        <a:bodyPr/>
        <a:lstStyle/>
        <a:p>
          <a:r>
            <a:rPr lang="en-US" sz="2400" dirty="0" err="1" smtClean="0">
              <a:solidFill>
                <a:schemeClr val="bg1">
                  <a:lumMod val="95000"/>
                </a:schemeClr>
              </a:solidFill>
            </a:rPr>
            <a:t>ECMAScript</a:t>
          </a:r>
          <a:r>
            <a:rPr lang="en-US" sz="2400" dirty="0" smtClean="0">
              <a:solidFill>
                <a:schemeClr val="bg1">
                  <a:lumMod val="95000"/>
                </a:schemeClr>
              </a:solidFill>
            </a:rPr>
            <a:t> 5</a:t>
          </a:r>
          <a:endParaRPr lang="en-US" sz="2400" dirty="0">
            <a:solidFill>
              <a:schemeClr val="bg1">
                <a:lumMod val="95000"/>
              </a:schemeClr>
            </a:solidFill>
          </a:endParaRPr>
        </a:p>
      </dgm:t>
    </dgm:pt>
    <dgm:pt modelId="{B68EC88F-58AB-4401-AB7E-162F9A39BBCE}" type="parTrans" cxnId="{5BE3A6A2-9A83-4F42-A898-A0B724D53468}">
      <dgm:prSet/>
      <dgm:spPr/>
      <dgm:t>
        <a:bodyPr/>
        <a:lstStyle/>
        <a:p>
          <a:endParaRPr lang="en-US" sz="4000">
            <a:solidFill>
              <a:schemeClr val="bg1">
                <a:lumMod val="95000"/>
              </a:schemeClr>
            </a:solidFill>
          </a:endParaRPr>
        </a:p>
      </dgm:t>
    </dgm:pt>
    <dgm:pt modelId="{EF7EA321-DDDF-47DB-9577-193C478F9875}" type="sibTrans" cxnId="{5BE3A6A2-9A83-4F42-A898-A0B724D53468}">
      <dgm:prSet/>
      <dgm:spPr/>
      <dgm:t>
        <a:bodyPr/>
        <a:lstStyle/>
        <a:p>
          <a:endParaRPr lang="en-US" sz="4000">
            <a:solidFill>
              <a:schemeClr val="bg1">
                <a:lumMod val="95000"/>
              </a:schemeClr>
            </a:solidFill>
          </a:endParaRPr>
        </a:p>
      </dgm:t>
    </dgm:pt>
    <dgm:pt modelId="{5E938030-EF75-4DE6-9C72-C1FB7013E58F}">
      <dgm:prSet phldrT="[Text]" custT="1"/>
      <dgm:spPr/>
      <dgm:t>
        <a:bodyPr/>
        <a:lstStyle/>
        <a:p>
          <a:r>
            <a:rPr lang="en-US" sz="2400" smtClean="0">
              <a:solidFill>
                <a:schemeClr val="bg1">
                  <a:lumMod val="95000"/>
                </a:schemeClr>
              </a:solidFill>
            </a:rPr>
            <a:t>CoffeeScript</a:t>
          </a:r>
          <a:endParaRPr lang="en-US" sz="2400" dirty="0">
            <a:solidFill>
              <a:schemeClr val="bg1">
                <a:lumMod val="95000"/>
              </a:schemeClr>
            </a:solidFill>
          </a:endParaRPr>
        </a:p>
      </dgm:t>
    </dgm:pt>
    <dgm:pt modelId="{F94C6828-83F2-4200-BBE7-A88E123FBBDE}" type="parTrans" cxnId="{8901FC89-0BD7-4D40-AA96-035A4FDF3B5D}">
      <dgm:prSet/>
      <dgm:spPr/>
      <dgm:t>
        <a:bodyPr/>
        <a:lstStyle/>
        <a:p>
          <a:endParaRPr lang="en-US" sz="4000"/>
        </a:p>
      </dgm:t>
    </dgm:pt>
    <dgm:pt modelId="{D73F70E0-2461-4D6A-BAAA-A219FF1247F9}" type="sibTrans" cxnId="{8901FC89-0BD7-4D40-AA96-035A4FDF3B5D}">
      <dgm:prSet/>
      <dgm:spPr/>
      <dgm:t>
        <a:bodyPr/>
        <a:lstStyle/>
        <a:p>
          <a:endParaRPr lang="en-US" sz="4000"/>
        </a:p>
      </dgm:t>
    </dgm:pt>
    <dgm:pt modelId="{4ED0DEF5-E3ED-4163-AE6B-522A6C3B21D5}">
      <dgm:prSet phldrT="[Text]" custT="1"/>
      <dgm:spPr/>
      <dgm:t>
        <a:bodyPr/>
        <a:lstStyle/>
        <a:p>
          <a:r>
            <a:rPr lang="en-US" sz="2400" smtClean="0">
              <a:solidFill>
                <a:schemeClr val="bg1">
                  <a:lumMod val="95000"/>
                </a:schemeClr>
              </a:solidFill>
            </a:rPr>
            <a:t>Harmony/JS.Next</a:t>
          </a:r>
          <a:endParaRPr lang="en-US" sz="2400" dirty="0">
            <a:solidFill>
              <a:schemeClr val="bg1">
                <a:lumMod val="95000"/>
              </a:schemeClr>
            </a:solidFill>
          </a:endParaRPr>
        </a:p>
      </dgm:t>
    </dgm:pt>
    <dgm:pt modelId="{B17C2106-8401-48DE-BCCA-1B7F6A94FD0D}" type="parTrans" cxnId="{0A90C5D7-48A1-463C-807D-B320AE5DEADB}">
      <dgm:prSet/>
      <dgm:spPr/>
      <dgm:t>
        <a:bodyPr/>
        <a:lstStyle/>
        <a:p>
          <a:endParaRPr lang="en-US" sz="4000"/>
        </a:p>
      </dgm:t>
    </dgm:pt>
    <dgm:pt modelId="{22540CD7-F9F5-4BC6-801D-2E25CD4DBE0A}" type="sibTrans" cxnId="{0A90C5D7-48A1-463C-807D-B320AE5DEADB}">
      <dgm:prSet/>
      <dgm:spPr/>
      <dgm:t>
        <a:bodyPr/>
        <a:lstStyle/>
        <a:p>
          <a:endParaRPr lang="en-US" sz="4000"/>
        </a:p>
      </dgm:t>
    </dgm:pt>
    <dgm:pt modelId="{4437A980-F18C-4C76-A9D1-352E180CDE1E}">
      <dgm:prSet phldrT="[Text]" custT="1"/>
      <dgm:spPr/>
      <dgm:t>
        <a:bodyPr/>
        <a:lstStyle/>
        <a:p>
          <a:r>
            <a:rPr lang="en-US" sz="2400" dirty="0" smtClean="0">
              <a:solidFill>
                <a:schemeClr val="bg1">
                  <a:lumMod val="95000"/>
                </a:schemeClr>
              </a:solidFill>
            </a:rPr>
            <a:t>   ?</a:t>
          </a:r>
          <a:endParaRPr lang="en-US" sz="2400" dirty="0">
            <a:solidFill>
              <a:schemeClr val="bg1">
                <a:lumMod val="95000"/>
              </a:schemeClr>
            </a:solidFill>
          </a:endParaRPr>
        </a:p>
      </dgm:t>
    </dgm:pt>
    <dgm:pt modelId="{97CB179B-2ABD-45BC-BA4B-59B7A874C4B4}" type="parTrans" cxnId="{43AC272B-9378-429A-983F-F94E50113AF3}">
      <dgm:prSet/>
      <dgm:spPr/>
      <dgm:t>
        <a:bodyPr/>
        <a:lstStyle/>
        <a:p>
          <a:endParaRPr lang="en-US" sz="4000"/>
        </a:p>
      </dgm:t>
    </dgm:pt>
    <dgm:pt modelId="{88E3483C-0075-4CCE-9665-57DF786D9C11}" type="sibTrans" cxnId="{43AC272B-9378-429A-983F-F94E50113AF3}">
      <dgm:prSet/>
      <dgm:spPr/>
      <dgm:t>
        <a:bodyPr/>
        <a:lstStyle/>
        <a:p>
          <a:endParaRPr lang="en-US" sz="4000"/>
        </a:p>
      </dgm:t>
    </dgm:pt>
    <dgm:pt modelId="{6A981FCC-CB8B-4A0C-8A90-4E4C7E1704FE}" type="pres">
      <dgm:prSet presAssocID="{1E0ACE9C-9F7D-4331-A6B2-5712F13FD875}" presName="Name0" presStyleCnt="0">
        <dgm:presLayoutVars>
          <dgm:chMax val="7"/>
          <dgm:chPref val="5"/>
        </dgm:presLayoutVars>
      </dgm:prSet>
      <dgm:spPr/>
    </dgm:pt>
    <dgm:pt modelId="{BEEB19DF-0510-4D71-BC80-C10C0CC809C3}" type="pres">
      <dgm:prSet presAssocID="{1E0ACE9C-9F7D-4331-A6B2-5712F13FD875}" presName="arrowNode" presStyleLbl="node1" presStyleIdx="0" presStyleCnt="1"/>
      <dgm:spPr>
        <a:ln w="76200">
          <a:solidFill>
            <a:schemeClr val="accent1">
              <a:lumMod val="40000"/>
              <a:lumOff val="60000"/>
            </a:schemeClr>
          </a:solidFill>
        </a:ln>
      </dgm:spPr>
    </dgm:pt>
    <dgm:pt modelId="{2516331C-7256-41B5-90E3-9464BDD7E2E2}" type="pres">
      <dgm:prSet presAssocID="{1726E7C4-FBA8-47BD-88E1-23104F518326}" presName="txNode1" presStyleLbl="revTx" presStyleIdx="0" presStyleCnt="6">
        <dgm:presLayoutVars>
          <dgm:bulletEnabled val="1"/>
        </dgm:presLayoutVars>
      </dgm:prSet>
      <dgm:spPr/>
      <dgm:t>
        <a:bodyPr/>
        <a:lstStyle/>
        <a:p>
          <a:endParaRPr lang="en-US"/>
        </a:p>
      </dgm:t>
    </dgm:pt>
    <dgm:pt modelId="{9F789A28-7B0A-4BAD-840F-083874B152BA}" type="pres">
      <dgm:prSet presAssocID="{B25588DC-DFED-462E-B787-1BDB38A69838}" presName="txNode2" presStyleLbl="revTx" presStyleIdx="1" presStyleCnt="6">
        <dgm:presLayoutVars>
          <dgm:bulletEnabled val="1"/>
        </dgm:presLayoutVars>
      </dgm:prSet>
      <dgm:spPr/>
      <dgm:t>
        <a:bodyPr/>
        <a:lstStyle/>
        <a:p>
          <a:endParaRPr lang="en-US"/>
        </a:p>
      </dgm:t>
    </dgm:pt>
    <dgm:pt modelId="{4DC77217-00FE-46FB-9502-833FDFAA83B1}" type="pres">
      <dgm:prSet presAssocID="{26DE96E7-0434-405A-80A8-E60FA05C44ED}" presName="dotNode2" presStyleCnt="0"/>
      <dgm:spPr/>
    </dgm:pt>
    <dgm:pt modelId="{7DD86073-4EF4-4129-AB5E-94CEF3F6FCAC}" type="pres">
      <dgm:prSet presAssocID="{26DE96E7-0434-405A-80A8-E60FA05C44ED}" presName="dotRepeatNode" presStyleLbl="fgShp" presStyleIdx="0" presStyleCnt="4"/>
      <dgm:spPr/>
      <dgm:t>
        <a:bodyPr/>
        <a:lstStyle/>
        <a:p>
          <a:endParaRPr lang="en-US"/>
        </a:p>
      </dgm:t>
    </dgm:pt>
    <dgm:pt modelId="{4E341DFC-EC2A-4D14-BB7B-18875A818B29}" type="pres">
      <dgm:prSet presAssocID="{A22C20AD-A28C-49FD-B624-2196337548FC}" presName="txNode3" presStyleLbl="revTx" presStyleIdx="2" presStyleCnt="6">
        <dgm:presLayoutVars>
          <dgm:bulletEnabled val="1"/>
        </dgm:presLayoutVars>
      </dgm:prSet>
      <dgm:spPr/>
      <dgm:t>
        <a:bodyPr/>
        <a:lstStyle/>
        <a:p>
          <a:endParaRPr lang="en-US"/>
        </a:p>
      </dgm:t>
    </dgm:pt>
    <dgm:pt modelId="{DD931B2A-085C-44FE-9A2B-D93776850091}" type="pres">
      <dgm:prSet presAssocID="{EF7EA321-DDDF-47DB-9577-193C478F9875}" presName="dotNode3" presStyleCnt="0"/>
      <dgm:spPr/>
    </dgm:pt>
    <dgm:pt modelId="{9EC7E95A-0436-4B3A-A0F7-7F7E2379F1C6}" type="pres">
      <dgm:prSet presAssocID="{EF7EA321-DDDF-47DB-9577-193C478F9875}" presName="dotRepeatNode" presStyleLbl="fgShp" presStyleIdx="1" presStyleCnt="4"/>
      <dgm:spPr/>
      <dgm:t>
        <a:bodyPr/>
        <a:lstStyle/>
        <a:p>
          <a:endParaRPr lang="en-US"/>
        </a:p>
      </dgm:t>
    </dgm:pt>
    <dgm:pt modelId="{5B042B25-DA33-46C2-8965-F60E55690D88}" type="pres">
      <dgm:prSet presAssocID="{5E938030-EF75-4DE6-9C72-C1FB7013E58F}" presName="txNode4" presStyleLbl="revTx" presStyleIdx="3" presStyleCnt="6">
        <dgm:presLayoutVars>
          <dgm:bulletEnabled val="1"/>
        </dgm:presLayoutVars>
      </dgm:prSet>
      <dgm:spPr/>
      <dgm:t>
        <a:bodyPr/>
        <a:lstStyle/>
        <a:p>
          <a:endParaRPr lang="en-US"/>
        </a:p>
      </dgm:t>
    </dgm:pt>
    <dgm:pt modelId="{2C53C347-6C45-4E20-B78A-FB3F99E86357}" type="pres">
      <dgm:prSet presAssocID="{D73F70E0-2461-4D6A-BAAA-A219FF1247F9}" presName="dotNode4" presStyleCnt="0"/>
      <dgm:spPr/>
    </dgm:pt>
    <dgm:pt modelId="{2CBDC0B0-0E1A-458B-8629-45FD204A5EC6}" type="pres">
      <dgm:prSet presAssocID="{D73F70E0-2461-4D6A-BAAA-A219FF1247F9}" presName="dotRepeatNode" presStyleLbl="fgShp" presStyleIdx="2" presStyleCnt="4"/>
      <dgm:spPr/>
      <dgm:t>
        <a:bodyPr/>
        <a:lstStyle/>
        <a:p>
          <a:endParaRPr lang="en-US"/>
        </a:p>
      </dgm:t>
    </dgm:pt>
    <dgm:pt modelId="{38CA6CFF-A3BD-4F80-88AB-E49C9286E2AF}" type="pres">
      <dgm:prSet presAssocID="{4ED0DEF5-E3ED-4163-AE6B-522A6C3B21D5}" presName="txNode5" presStyleLbl="revTx" presStyleIdx="4" presStyleCnt="6">
        <dgm:presLayoutVars>
          <dgm:bulletEnabled val="1"/>
        </dgm:presLayoutVars>
      </dgm:prSet>
      <dgm:spPr/>
      <dgm:t>
        <a:bodyPr/>
        <a:lstStyle/>
        <a:p>
          <a:endParaRPr lang="en-US"/>
        </a:p>
      </dgm:t>
    </dgm:pt>
    <dgm:pt modelId="{52AACED0-6A47-48C2-AF02-9A0104F4F181}" type="pres">
      <dgm:prSet presAssocID="{22540CD7-F9F5-4BC6-801D-2E25CD4DBE0A}" presName="dotNode5" presStyleCnt="0"/>
      <dgm:spPr/>
    </dgm:pt>
    <dgm:pt modelId="{08A6BC55-4E04-4FD7-9B1A-8186E65971E2}" type="pres">
      <dgm:prSet presAssocID="{22540CD7-F9F5-4BC6-801D-2E25CD4DBE0A}" presName="dotRepeatNode" presStyleLbl="fgShp" presStyleIdx="3" presStyleCnt="4"/>
      <dgm:spPr/>
      <dgm:t>
        <a:bodyPr/>
        <a:lstStyle/>
        <a:p>
          <a:endParaRPr lang="en-US"/>
        </a:p>
      </dgm:t>
    </dgm:pt>
    <dgm:pt modelId="{A00FBE69-7C51-4459-BAD5-96E0773C3752}" type="pres">
      <dgm:prSet presAssocID="{4437A980-F18C-4C76-A9D1-352E180CDE1E}" presName="txNode6" presStyleLbl="revTx" presStyleIdx="5" presStyleCnt="6" custLinFactNeighborY="22176">
        <dgm:presLayoutVars>
          <dgm:bulletEnabled val="1"/>
        </dgm:presLayoutVars>
      </dgm:prSet>
      <dgm:spPr/>
      <dgm:t>
        <a:bodyPr/>
        <a:lstStyle/>
        <a:p>
          <a:endParaRPr lang="en-US"/>
        </a:p>
      </dgm:t>
    </dgm:pt>
  </dgm:ptLst>
  <dgm:cxnLst>
    <dgm:cxn modelId="{8901FC89-0BD7-4D40-AA96-035A4FDF3B5D}" srcId="{1E0ACE9C-9F7D-4331-A6B2-5712F13FD875}" destId="{5E938030-EF75-4DE6-9C72-C1FB7013E58F}" srcOrd="3" destOrd="0" parTransId="{F94C6828-83F2-4200-BBE7-A88E123FBBDE}" sibTransId="{D73F70E0-2461-4D6A-BAAA-A219FF1247F9}"/>
    <dgm:cxn modelId="{0BA2654C-B7F8-4B65-973A-EB4DD788112B}" type="presOf" srcId="{26DE96E7-0434-405A-80A8-E60FA05C44ED}" destId="{7DD86073-4EF4-4129-AB5E-94CEF3F6FCAC}" srcOrd="0" destOrd="0" presId="urn:microsoft.com/office/officeart/2009/3/layout/DescendingProcess"/>
    <dgm:cxn modelId="{5BE3A6A2-9A83-4F42-A898-A0B724D53468}" srcId="{1E0ACE9C-9F7D-4331-A6B2-5712F13FD875}" destId="{A22C20AD-A28C-49FD-B624-2196337548FC}" srcOrd="2" destOrd="0" parTransId="{B68EC88F-58AB-4401-AB7E-162F9A39BBCE}" sibTransId="{EF7EA321-DDDF-47DB-9577-193C478F9875}"/>
    <dgm:cxn modelId="{F469681E-2641-49C2-9B54-A7EAD9C8633E}" srcId="{1E0ACE9C-9F7D-4331-A6B2-5712F13FD875}" destId="{B25588DC-DFED-462E-B787-1BDB38A69838}" srcOrd="1" destOrd="0" parTransId="{3315AB2D-AAE4-43CD-B2BF-10C4A43505F2}" sibTransId="{26DE96E7-0434-405A-80A8-E60FA05C44ED}"/>
    <dgm:cxn modelId="{44BE71C3-3D12-4587-8463-8BA4F9F2EA95}" type="presOf" srcId="{5E938030-EF75-4DE6-9C72-C1FB7013E58F}" destId="{5B042B25-DA33-46C2-8965-F60E55690D88}" srcOrd="0" destOrd="0" presId="urn:microsoft.com/office/officeart/2009/3/layout/DescendingProcess"/>
    <dgm:cxn modelId="{0A90C5D7-48A1-463C-807D-B320AE5DEADB}" srcId="{1E0ACE9C-9F7D-4331-A6B2-5712F13FD875}" destId="{4ED0DEF5-E3ED-4163-AE6B-522A6C3B21D5}" srcOrd="4" destOrd="0" parTransId="{B17C2106-8401-48DE-BCCA-1B7F6A94FD0D}" sibTransId="{22540CD7-F9F5-4BC6-801D-2E25CD4DBE0A}"/>
    <dgm:cxn modelId="{10B4B127-4D16-40D6-B90F-C06CA3045694}" type="presOf" srcId="{22540CD7-F9F5-4BC6-801D-2E25CD4DBE0A}" destId="{08A6BC55-4E04-4FD7-9B1A-8186E65971E2}" srcOrd="0" destOrd="0" presId="urn:microsoft.com/office/officeart/2009/3/layout/DescendingProcess"/>
    <dgm:cxn modelId="{02007D9F-B9C1-4BD3-8127-F3FD6E76CE0F}" type="presOf" srcId="{4437A980-F18C-4C76-A9D1-352E180CDE1E}" destId="{A00FBE69-7C51-4459-BAD5-96E0773C3752}" srcOrd="0" destOrd="0" presId="urn:microsoft.com/office/officeart/2009/3/layout/DescendingProcess"/>
    <dgm:cxn modelId="{9A4179A5-8F9B-4BBF-A2D7-4B6E6591AFCF}" type="presOf" srcId="{A22C20AD-A28C-49FD-B624-2196337548FC}" destId="{4E341DFC-EC2A-4D14-BB7B-18875A818B29}" srcOrd="0" destOrd="0" presId="urn:microsoft.com/office/officeart/2009/3/layout/DescendingProcess"/>
    <dgm:cxn modelId="{69D08EE8-D817-447E-B6A6-D523580289C8}" type="presOf" srcId="{1E0ACE9C-9F7D-4331-A6B2-5712F13FD875}" destId="{6A981FCC-CB8B-4A0C-8A90-4E4C7E1704FE}" srcOrd="0" destOrd="0" presId="urn:microsoft.com/office/officeart/2009/3/layout/DescendingProcess"/>
    <dgm:cxn modelId="{DCD98F00-41EB-4F98-8207-D2C8E08B3EB2}" type="presOf" srcId="{EF7EA321-DDDF-47DB-9577-193C478F9875}" destId="{9EC7E95A-0436-4B3A-A0F7-7F7E2379F1C6}" srcOrd="0" destOrd="0" presId="urn:microsoft.com/office/officeart/2009/3/layout/DescendingProcess"/>
    <dgm:cxn modelId="{40044089-FC39-4DAB-A986-1D4BFA9B904E}" type="presOf" srcId="{4ED0DEF5-E3ED-4163-AE6B-522A6C3B21D5}" destId="{38CA6CFF-A3BD-4F80-88AB-E49C9286E2AF}" srcOrd="0" destOrd="0" presId="urn:microsoft.com/office/officeart/2009/3/layout/DescendingProcess"/>
    <dgm:cxn modelId="{43AC272B-9378-429A-983F-F94E50113AF3}" srcId="{1E0ACE9C-9F7D-4331-A6B2-5712F13FD875}" destId="{4437A980-F18C-4C76-A9D1-352E180CDE1E}" srcOrd="5" destOrd="0" parTransId="{97CB179B-2ABD-45BC-BA4B-59B7A874C4B4}" sibTransId="{88E3483C-0075-4CCE-9665-57DF786D9C11}"/>
    <dgm:cxn modelId="{BBC69659-238B-40C4-A640-4C8D2C50DC15}" type="presOf" srcId="{B25588DC-DFED-462E-B787-1BDB38A69838}" destId="{9F789A28-7B0A-4BAD-840F-083874B152BA}" srcOrd="0" destOrd="0" presId="urn:microsoft.com/office/officeart/2009/3/layout/DescendingProcess"/>
    <dgm:cxn modelId="{A19640A8-D048-4544-9235-A67D0073A6CE}" type="presOf" srcId="{D73F70E0-2461-4D6A-BAAA-A219FF1247F9}" destId="{2CBDC0B0-0E1A-458B-8629-45FD204A5EC6}" srcOrd="0" destOrd="0" presId="urn:microsoft.com/office/officeart/2009/3/layout/DescendingProcess"/>
    <dgm:cxn modelId="{DAA6D805-7F5F-4D96-95CF-38AB3F2A1A79}" srcId="{1E0ACE9C-9F7D-4331-A6B2-5712F13FD875}" destId="{1726E7C4-FBA8-47BD-88E1-23104F518326}" srcOrd="0" destOrd="0" parTransId="{F2857AD3-199E-4965-951D-7A4C432CF979}" sibTransId="{F3926BB3-6231-4135-8E10-B3C32F16446B}"/>
    <dgm:cxn modelId="{25C8AFBD-070D-4B91-8A6D-21DEE2F45F70}" type="presOf" srcId="{1726E7C4-FBA8-47BD-88E1-23104F518326}" destId="{2516331C-7256-41B5-90E3-9464BDD7E2E2}" srcOrd="0" destOrd="0" presId="urn:microsoft.com/office/officeart/2009/3/layout/DescendingProcess"/>
    <dgm:cxn modelId="{D3F9A3DE-40DD-4CE7-BD25-E464E533DE2C}" type="presParOf" srcId="{6A981FCC-CB8B-4A0C-8A90-4E4C7E1704FE}" destId="{BEEB19DF-0510-4D71-BC80-C10C0CC809C3}" srcOrd="0" destOrd="0" presId="urn:microsoft.com/office/officeart/2009/3/layout/DescendingProcess"/>
    <dgm:cxn modelId="{FEE5CA68-6C4F-4F64-989D-754DB138B993}" type="presParOf" srcId="{6A981FCC-CB8B-4A0C-8A90-4E4C7E1704FE}" destId="{2516331C-7256-41B5-90E3-9464BDD7E2E2}" srcOrd="1" destOrd="0" presId="urn:microsoft.com/office/officeart/2009/3/layout/DescendingProcess"/>
    <dgm:cxn modelId="{4E52EA6E-C755-4279-866E-BCE828B88F8C}" type="presParOf" srcId="{6A981FCC-CB8B-4A0C-8A90-4E4C7E1704FE}" destId="{9F789A28-7B0A-4BAD-840F-083874B152BA}" srcOrd="2" destOrd="0" presId="urn:microsoft.com/office/officeart/2009/3/layout/DescendingProcess"/>
    <dgm:cxn modelId="{FA4467A1-C9D0-4BE8-B195-73CEFCE3EFA8}" type="presParOf" srcId="{6A981FCC-CB8B-4A0C-8A90-4E4C7E1704FE}" destId="{4DC77217-00FE-46FB-9502-833FDFAA83B1}" srcOrd="3" destOrd="0" presId="urn:microsoft.com/office/officeart/2009/3/layout/DescendingProcess"/>
    <dgm:cxn modelId="{B8476045-8913-44EC-9D44-48936E405316}" type="presParOf" srcId="{4DC77217-00FE-46FB-9502-833FDFAA83B1}" destId="{7DD86073-4EF4-4129-AB5E-94CEF3F6FCAC}" srcOrd="0" destOrd="0" presId="urn:microsoft.com/office/officeart/2009/3/layout/DescendingProcess"/>
    <dgm:cxn modelId="{639A1C9F-98ED-495C-BE13-F1E18560FA93}" type="presParOf" srcId="{6A981FCC-CB8B-4A0C-8A90-4E4C7E1704FE}" destId="{4E341DFC-EC2A-4D14-BB7B-18875A818B29}" srcOrd="4" destOrd="0" presId="urn:microsoft.com/office/officeart/2009/3/layout/DescendingProcess"/>
    <dgm:cxn modelId="{DC2573FC-3588-49CD-9D33-506DBEEB884B}" type="presParOf" srcId="{6A981FCC-CB8B-4A0C-8A90-4E4C7E1704FE}" destId="{DD931B2A-085C-44FE-9A2B-D93776850091}" srcOrd="5" destOrd="0" presId="urn:microsoft.com/office/officeart/2009/3/layout/DescendingProcess"/>
    <dgm:cxn modelId="{E6D999BD-96AC-41D9-919B-5E9420E27612}" type="presParOf" srcId="{DD931B2A-085C-44FE-9A2B-D93776850091}" destId="{9EC7E95A-0436-4B3A-A0F7-7F7E2379F1C6}" srcOrd="0" destOrd="0" presId="urn:microsoft.com/office/officeart/2009/3/layout/DescendingProcess"/>
    <dgm:cxn modelId="{F2721E45-059A-4185-A6A0-C7F1A049B7C9}" type="presParOf" srcId="{6A981FCC-CB8B-4A0C-8A90-4E4C7E1704FE}" destId="{5B042B25-DA33-46C2-8965-F60E55690D88}" srcOrd="6" destOrd="0" presId="urn:microsoft.com/office/officeart/2009/3/layout/DescendingProcess"/>
    <dgm:cxn modelId="{33431C7E-E2DE-4B18-8AE1-15596E2F4490}" type="presParOf" srcId="{6A981FCC-CB8B-4A0C-8A90-4E4C7E1704FE}" destId="{2C53C347-6C45-4E20-B78A-FB3F99E86357}" srcOrd="7" destOrd="0" presId="urn:microsoft.com/office/officeart/2009/3/layout/DescendingProcess"/>
    <dgm:cxn modelId="{F20CACB3-3A1A-439C-8744-E6C875E2EE79}" type="presParOf" srcId="{2C53C347-6C45-4E20-B78A-FB3F99E86357}" destId="{2CBDC0B0-0E1A-458B-8629-45FD204A5EC6}" srcOrd="0" destOrd="0" presId="urn:microsoft.com/office/officeart/2009/3/layout/DescendingProcess"/>
    <dgm:cxn modelId="{726CFC3C-2571-46D2-93D1-A1CC4115BFFE}" type="presParOf" srcId="{6A981FCC-CB8B-4A0C-8A90-4E4C7E1704FE}" destId="{38CA6CFF-A3BD-4F80-88AB-E49C9286E2AF}" srcOrd="8" destOrd="0" presId="urn:microsoft.com/office/officeart/2009/3/layout/DescendingProcess"/>
    <dgm:cxn modelId="{9D00EDA5-E34C-42DB-8609-7D203C6EEC93}" type="presParOf" srcId="{6A981FCC-CB8B-4A0C-8A90-4E4C7E1704FE}" destId="{52AACED0-6A47-48C2-AF02-9A0104F4F181}" srcOrd="9" destOrd="0" presId="urn:microsoft.com/office/officeart/2009/3/layout/DescendingProcess"/>
    <dgm:cxn modelId="{47E711F9-15A1-4762-B2A7-6C8EFF5A906F}" type="presParOf" srcId="{52AACED0-6A47-48C2-AF02-9A0104F4F181}" destId="{08A6BC55-4E04-4FD7-9B1A-8186E65971E2}" srcOrd="0" destOrd="0" presId="urn:microsoft.com/office/officeart/2009/3/layout/DescendingProcess"/>
    <dgm:cxn modelId="{BE3B71DB-9D06-4131-B681-789BD757CAC2}" type="presParOf" srcId="{6A981FCC-CB8B-4A0C-8A90-4E4C7E1704FE}" destId="{A00FBE69-7C51-4459-BAD5-96E0773C3752}" srcOrd="10" destOrd="0" presId="urn:microsoft.com/office/officeart/2009/3/layout/Descending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B19DF-0510-4D71-BC80-C10C0CC809C3}">
      <dsp:nvSpPr>
        <dsp:cNvPr id="0" name=""/>
        <dsp:cNvSpPr/>
      </dsp:nvSpPr>
      <dsp:spPr>
        <a:xfrm rot="4396374">
          <a:off x="1887439" y="900631"/>
          <a:ext cx="3907079" cy="2724700"/>
        </a:xfrm>
        <a:prstGeom prst="swooshArrow">
          <a:avLst>
            <a:gd name="adj1" fmla="val 16310"/>
            <a:gd name="adj2" fmla="val 31370"/>
          </a:avLst>
        </a:prstGeom>
        <a:solidFill>
          <a:schemeClr val="lt1">
            <a:hueOff val="0"/>
            <a:satOff val="0"/>
            <a:lumOff val="0"/>
            <a:alphaOff val="0"/>
          </a:schemeClr>
        </a:solidFill>
        <a:ln w="76200" cap="flat" cmpd="sng" algn="ctr">
          <a:solidFill>
            <a:schemeClr val="accent1">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7DD86073-4EF4-4129-AB5E-94CEF3F6FCAC}">
      <dsp:nvSpPr>
        <dsp:cNvPr id="0" name=""/>
        <dsp:cNvSpPr/>
      </dsp:nvSpPr>
      <dsp:spPr>
        <a:xfrm>
          <a:off x="3219111" y="1169508"/>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7E95A-0436-4B3A-A0F7-7F7E2379F1C6}">
      <dsp:nvSpPr>
        <dsp:cNvPr id="0" name=""/>
        <dsp:cNvSpPr/>
      </dsp:nvSpPr>
      <dsp:spPr>
        <a:xfrm>
          <a:off x="3776212" y="1597212"/>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DC0B0-0E1A-458B-8629-45FD204A5EC6}">
      <dsp:nvSpPr>
        <dsp:cNvPr id="0" name=""/>
        <dsp:cNvSpPr/>
      </dsp:nvSpPr>
      <dsp:spPr>
        <a:xfrm>
          <a:off x="4277055" y="209778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16331C-7256-41B5-90E3-9464BDD7E2E2}">
      <dsp:nvSpPr>
        <dsp:cNvPr id="0" name=""/>
        <dsp:cNvSpPr/>
      </dsp:nvSpPr>
      <dsp:spPr>
        <a:xfrm>
          <a:off x="1625520" y="0"/>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JavaScript</a:t>
          </a:r>
          <a:endParaRPr lang="en-US" sz="2400" kern="1200" dirty="0">
            <a:solidFill>
              <a:schemeClr val="bg1">
                <a:lumMod val="95000"/>
              </a:schemeClr>
            </a:solidFill>
          </a:endParaRPr>
        </a:p>
      </dsp:txBody>
      <dsp:txXfrm>
        <a:off x="1625520" y="0"/>
        <a:ext cx="1842066" cy="724154"/>
      </dsp:txXfrm>
    </dsp:sp>
    <dsp:sp modelId="{9F789A28-7B0A-4BAD-840F-083874B152BA}">
      <dsp:nvSpPr>
        <dsp:cNvPr id="0" name=""/>
        <dsp:cNvSpPr/>
      </dsp:nvSpPr>
      <dsp:spPr>
        <a:xfrm>
          <a:off x="3865872" y="856764"/>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jQuery, et al.</a:t>
          </a:r>
          <a:endParaRPr lang="en-US" sz="2400" kern="1200" dirty="0">
            <a:solidFill>
              <a:schemeClr val="bg1">
                <a:lumMod val="95000"/>
              </a:schemeClr>
            </a:solidFill>
          </a:endParaRPr>
        </a:p>
      </dsp:txBody>
      <dsp:txXfrm>
        <a:off x="3865872" y="856764"/>
        <a:ext cx="2738207" cy="724154"/>
      </dsp:txXfrm>
    </dsp:sp>
    <dsp:sp modelId="{4E341DFC-EC2A-4D14-BB7B-18875A818B29}">
      <dsp:nvSpPr>
        <dsp:cNvPr id="0" name=""/>
        <dsp:cNvSpPr/>
      </dsp:nvSpPr>
      <dsp:spPr>
        <a:xfrm>
          <a:off x="1625520" y="1284468"/>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dirty="0" err="1" smtClean="0">
              <a:solidFill>
                <a:schemeClr val="bg1">
                  <a:lumMod val="95000"/>
                </a:schemeClr>
              </a:solidFill>
            </a:rPr>
            <a:t>ECMAScript</a:t>
          </a:r>
          <a:r>
            <a:rPr lang="en-US" sz="2400" kern="1200" dirty="0" smtClean="0">
              <a:solidFill>
                <a:schemeClr val="bg1">
                  <a:lumMod val="95000"/>
                </a:schemeClr>
              </a:solidFill>
            </a:rPr>
            <a:t> 5</a:t>
          </a:r>
          <a:endParaRPr lang="en-US" sz="2400" kern="1200" dirty="0">
            <a:solidFill>
              <a:schemeClr val="bg1">
                <a:lumMod val="95000"/>
              </a:schemeClr>
            </a:solidFill>
          </a:endParaRPr>
        </a:p>
      </dsp:txBody>
      <dsp:txXfrm>
        <a:off x="1625520" y="1284468"/>
        <a:ext cx="1842066" cy="724154"/>
      </dsp:txXfrm>
    </dsp:sp>
    <dsp:sp modelId="{08A6BC55-4E04-4FD7-9B1A-8186E65971E2}">
      <dsp:nvSpPr>
        <dsp:cNvPr id="0" name=""/>
        <dsp:cNvSpPr/>
      </dsp:nvSpPr>
      <dsp:spPr>
        <a:xfrm>
          <a:off x="4639494" y="2648593"/>
          <a:ext cx="98665" cy="98665"/>
        </a:xfrm>
        <a:prstGeom prst="ellipse">
          <a:avLst/>
        </a:prstGeom>
        <a:solidFill>
          <a:schemeClr val="dk2">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042B25-DA33-46C2-8965-F60E55690D88}">
      <dsp:nvSpPr>
        <dsp:cNvPr id="0" name=""/>
        <dsp:cNvSpPr/>
      </dsp:nvSpPr>
      <dsp:spPr>
        <a:xfrm>
          <a:off x="4762012" y="1785039"/>
          <a:ext cx="1842066"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l" defTabSz="1066800">
            <a:lnSpc>
              <a:spcPct val="90000"/>
            </a:lnSpc>
            <a:spcBef>
              <a:spcPct val="0"/>
            </a:spcBef>
            <a:spcAft>
              <a:spcPct val="35000"/>
            </a:spcAft>
          </a:pPr>
          <a:r>
            <a:rPr lang="en-US" sz="2400" kern="1200" smtClean="0">
              <a:solidFill>
                <a:schemeClr val="bg1">
                  <a:lumMod val="95000"/>
                </a:schemeClr>
              </a:solidFill>
            </a:rPr>
            <a:t>CoffeeScript</a:t>
          </a:r>
          <a:endParaRPr lang="en-US" sz="2400" kern="1200" dirty="0">
            <a:solidFill>
              <a:schemeClr val="bg1">
                <a:lumMod val="95000"/>
              </a:schemeClr>
            </a:solidFill>
          </a:endParaRPr>
        </a:p>
      </dsp:txBody>
      <dsp:txXfrm>
        <a:off x="4762012" y="1785039"/>
        <a:ext cx="1842066" cy="724154"/>
      </dsp:txXfrm>
    </dsp:sp>
    <dsp:sp modelId="{38CA6CFF-A3BD-4F80-88AB-E49C9286E2AF}">
      <dsp:nvSpPr>
        <dsp:cNvPr id="0" name=""/>
        <dsp:cNvSpPr/>
      </dsp:nvSpPr>
      <dsp:spPr>
        <a:xfrm>
          <a:off x="1625520" y="2335849"/>
          <a:ext cx="2738207"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r" defTabSz="1066800">
            <a:lnSpc>
              <a:spcPct val="90000"/>
            </a:lnSpc>
            <a:spcBef>
              <a:spcPct val="0"/>
            </a:spcBef>
            <a:spcAft>
              <a:spcPct val="35000"/>
            </a:spcAft>
          </a:pPr>
          <a:r>
            <a:rPr lang="en-US" sz="2400" kern="1200" smtClean="0">
              <a:solidFill>
                <a:schemeClr val="bg1">
                  <a:lumMod val="95000"/>
                </a:schemeClr>
              </a:solidFill>
            </a:rPr>
            <a:t>Harmony/JS.Next</a:t>
          </a:r>
          <a:endParaRPr lang="en-US" sz="2400" kern="1200" dirty="0">
            <a:solidFill>
              <a:schemeClr val="bg1">
                <a:lumMod val="95000"/>
              </a:schemeClr>
            </a:solidFill>
          </a:endParaRPr>
        </a:p>
      </dsp:txBody>
      <dsp:txXfrm>
        <a:off x="1625520" y="2335849"/>
        <a:ext cx="2738207" cy="724154"/>
      </dsp:txXfrm>
    </dsp:sp>
    <dsp:sp modelId="{A00FBE69-7C51-4459-BAD5-96E0773C3752}">
      <dsp:nvSpPr>
        <dsp:cNvPr id="0" name=""/>
        <dsp:cNvSpPr/>
      </dsp:nvSpPr>
      <dsp:spPr>
        <a:xfrm>
          <a:off x="4114800" y="3801808"/>
          <a:ext cx="2489279" cy="724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ctr" defTabSz="1066800">
            <a:lnSpc>
              <a:spcPct val="90000"/>
            </a:lnSpc>
            <a:spcBef>
              <a:spcPct val="0"/>
            </a:spcBef>
            <a:spcAft>
              <a:spcPct val="35000"/>
            </a:spcAft>
          </a:pPr>
          <a:r>
            <a:rPr lang="en-US" sz="2400" kern="1200" dirty="0" smtClean="0">
              <a:solidFill>
                <a:schemeClr val="bg1">
                  <a:lumMod val="95000"/>
                </a:schemeClr>
              </a:solidFill>
            </a:rPr>
            <a:t>   ?</a:t>
          </a:r>
          <a:endParaRPr lang="en-US" sz="2400" kern="1200" dirty="0">
            <a:solidFill>
              <a:schemeClr val="bg1">
                <a:lumMod val="95000"/>
              </a:schemeClr>
            </a:solidFill>
          </a:endParaRPr>
        </a:p>
      </dsp:txBody>
      <dsp:txXfrm>
        <a:off x="4114800" y="3801808"/>
        <a:ext cx="2489279" cy="724154"/>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brendaneich.com/2011/01/harmony-of-my-dream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also style CoffeeScript as a polyglot language, because</a:t>
            </a:r>
            <a:r>
              <a:rPr lang="en-US" baseline="0" dirty="0" smtClean="0"/>
              <a:t> it draws inspiration fro Ruby, Perl and other languages. All programming languages draw their inspirations from somewhere, of course, but </a:t>
            </a:r>
            <a:r>
              <a:rPr lang="en-US" baseline="0" dirty="0" err="1" smtClean="0"/>
              <a:t>CofeeScript</a:t>
            </a:r>
            <a:r>
              <a:rPr lang="en-US" baseline="0" dirty="0" smtClean="0"/>
              <a:t> seems to be a part of a wave of languages being created as “polyglot programming” becomes more mainstream, and programmers look for new ideas and inspirations.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believe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line, you have options,</a:t>
            </a:r>
            <a:r>
              <a:rPr lang="en-US" baseline="0" dirty="0" smtClean="0"/>
              <a:t> even if they are </a:t>
            </a:r>
            <a:r>
              <a:rPr lang="en-US" baseline="0" dirty="0" err="1" smtClean="0"/>
              <a:t>controversionl</a:t>
            </a:r>
            <a:r>
              <a:rPr lang="en-US" baseline="0" dirty="0" smtClean="0"/>
              <a:t>. </a:t>
            </a:r>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presentation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32</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little bit more about stage 5, and what</a:t>
            </a:r>
            <a:r>
              <a:rPr lang="en-US" baseline="0" dirty="0" smtClean="0"/>
              <a:t> role CoffeeScript has played in my growth as a JavaScript programmer.</a:t>
            </a:r>
          </a:p>
          <a:p>
            <a:endParaRPr lang="en-US" dirty="0" smtClean="0"/>
          </a:p>
          <a:p>
            <a:r>
              <a:rPr lang="en-US" dirty="0" smtClean="0"/>
              <a:t>Here’s an example of some JavaScript I might have written</a:t>
            </a:r>
            <a:r>
              <a:rPr lang="en-US" baseline="0" dirty="0" smtClean="0"/>
              <a:t> 10 years ago, when being a web developer was more about back-end frameworks than the client. I’m sure you can see, as I do now, a few of the horrible mistakes I made with this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some JavaScript I might have written</a:t>
            </a:r>
            <a:r>
              <a:rPr lang="en-US" baseline="0" dirty="0" smtClean="0"/>
              <a:t> a few years ago. Much better, because I actually understood the language. </a:t>
            </a:r>
          </a:p>
          <a:p>
            <a:r>
              <a:rPr lang="en-US" baseline="0" dirty="0" smtClean="0"/>
              <a:t>While this is worlds better than the JS I originally wrote, there are still a few minor best-practices I discovered I am violating, but I didn’t catch until I started using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what I learned to write after reading the output generated by CoffeeScript. The differences are subtle, but I’m guessing that some of you see them. Two differences, in fact. For one, I’m declaring my iterator variable at the top of the scope, as I should. Then, I’m assigning the length of my array to a variable, so that I only access the unchanging length property once, as opposed to every time through.</a:t>
            </a:r>
          </a:p>
          <a:p>
            <a:endParaRPr lang="en-US" baseline="0" dirty="0" smtClean="0"/>
          </a:p>
          <a:p>
            <a:r>
              <a:rPr lang="en-US" baseline="0" dirty="0" smtClean="0"/>
              <a:t>These are subtle differences, I know. And I also know that some of you probably learned to use them without the help of CoffeeScript. For that, I applaud you. [Next Slide]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3104144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for me, I’m a very kinetic</a:t>
            </a:r>
            <a:r>
              <a:rPr lang="en-US" baseline="0" dirty="0" smtClean="0"/>
              <a:t> learner. Working through exercises in a book is useful, but I learn best when I’m using a living with a debugging a thing. Working with CoffeeScript was, for me, like having my ideas about a web program expressed by another developer. Not a better or poorer developer, because I didn’t always agree with those opinions. But in areas where I hadn’t yet internalized a pattern or good practice, CoffeeScript generated JS that I was able to learn from and internalize. </a:t>
            </a:r>
          </a:p>
          <a:p>
            <a:endParaRPr lang="en-US" baseline="0" dirty="0" smtClean="0"/>
          </a:p>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p>
          <a:p>
            <a:endParaRPr lang="en-US" baseline="0" dirty="0" smtClean="0"/>
          </a:p>
          <a:p>
            <a:r>
              <a:rPr lang="en-US" baseline="0" dirty="0" smtClean="0"/>
              <a:t>And this, for me, is only true because you still have to debug the JavaScript that CoffeeScript creates.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 though it you believe the “old timers,” Smalltalk was pretty close. Of course, if that were true, we’d still be using it.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JavaScript Timeline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Point is that CoffeeScript isn't a destination, any more than JavaScript is. It's a step on the process. It makes the language better, and we get better as a result… </a:t>
            </a:r>
            <a:endParaRPr lang="en-US" dirty="0" smtClean="0">
              <a:effectLst/>
            </a:endParaRPr>
          </a:p>
          <a:p>
            <a:endParaRPr lang="en-US" dirty="0" smtClean="0"/>
          </a:p>
          <a:p>
            <a:r>
              <a:rPr lang="en-US" dirty="0" err="1" smtClean="0"/>
              <a:t>Jquery</a:t>
            </a:r>
            <a:r>
              <a:rPr lang="en-US" dirty="0" smtClean="0"/>
              <a:t> and Frameworks made JavaScript and working with the DOM better, and it influenced how we use the language (</a:t>
            </a:r>
            <a:r>
              <a:rPr lang="en-US" dirty="0" err="1" smtClean="0"/>
              <a:t>querySelector</a:t>
            </a:r>
            <a:r>
              <a:rPr lang="en-US" dirty="0" smtClean="0"/>
              <a:t>() is proof of that)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2429193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64</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those three mind-bending axioms again.</a:t>
            </a:r>
          </a:p>
          <a:p>
            <a:endParaRPr lang="en-US" dirty="0" smtClean="0"/>
          </a:p>
          <a:p>
            <a:pPr marL="0" indent="0">
              <a:buFontTx/>
              <a:buNone/>
            </a:pPr>
            <a:r>
              <a:rPr lang="en-US" dirty="0" smtClean="0"/>
              <a:t>Hopefully, your mind has been changed in some small way today.</a:t>
            </a:r>
          </a:p>
          <a:p>
            <a:pPr marL="0" indent="0">
              <a:buFontTx/>
              <a:buNone/>
            </a:pPr>
            <a:endParaRPr lang="en-US" dirty="0" smtClean="0"/>
          </a:p>
          <a:p>
            <a:pPr marL="171450" indent="-171450">
              <a:buFontTx/>
              <a:buChar char="-"/>
            </a:pPr>
            <a:r>
              <a:rPr lang="en-US" dirty="0" smtClean="0"/>
              <a:t>Go create your own language!</a:t>
            </a:r>
          </a:p>
          <a:p>
            <a:pPr marL="171450" indent="-171450">
              <a:buFontTx/>
              <a:buChar char="-"/>
            </a:pPr>
            <a:r>
              <a:rPr lang="en-US" dirty="0" smtClean="0"/>
              <a:t>Things like this have a way of moving the web forward</a:t>
            </a:r>
          </a:p>
          <a:p>
            <a:pPr marL="628650" lvl="1" indent="-171450">
              <a:buFontTx/>
              <a:buChar char="-"/>
            </a:pPr>
            <a:r>
              <a:rPr lang="en-US" dirty="0" smtClean="0"/>
              <a:t>We</a:t>
            </a:r>
            <a:r>
              <a:rPr lang="en-US" baseline="0" dirty="0" smtClean="0"/>
              <a:t> can’t rely on just “design by committee”</a:t>
            </a:r>
          </a:p>
          <a:p>
            <a:pPr marL="628650" lvl="1" indent="-171450">
              <a:buFontTx/>
              <a:buChar char="-"/>
            </a:pPr>
            <a:r>
              <a:rPr lang="en-US" baseline="0" dirty="0" smtClean="0"/>
              <a:t>Whomever ships, wins!</a:t>
            </a:r>
          </a:p>
          <a:p>
            <a:pPr marL="457200" lvl="1" indent="0">
              <a:buFontTx/>
              <a:buNone/>
            </a:pP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66</a:t>
            </a:fld>
            <a:endParaRPr lang="en-US"/>
          </a:p>
        </p:txBody>
      </p:sp>
    </p:spTree>
    <p:extLst>
      <p:ext uri="{BB962C8B-B14F-4D97-AF65-F5344CB8AC3E}">
        <p14:creationId xmlns:p14="http://schemas.microsoft.com/office/powerpoint/2010/main" val="4231476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68</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ways to conduct</a:t>
            </a:r>
            <a:r>
              <a:rPr lang="en-US" baseline="0" dirty="0" smtClean="0"/>
              <a:t> arguments or discussions</a:t>
            </a:r>
          </a:p>
          <a:p>
            <a:endParaRPr lang="en-US" baseline="0" dirty="0" smtClean="0"/>
          </a:p>
          <a:p>
            <a:r>
              <a:rPr lang="en-US" baseline="0" dirty="0" smtClean="0"/>
              <a:t>There is the “Beard Slap” extreme, where arguments are settled by force</a:t>
            </a:r>
          </a:p>
          <a:p>
            <a:r>
              <a:rPr lang="en-US" baseline="0" dirty="0" smtClean="0"/>
              <a:t>Then there is settling arguments via rhetoric</a:t>
            </a:r>
          </a:p>
          <a:p>
            <a:r>
              <a:rPr lang="en-US" baseline="0" dirty="0" smtClean="0"/>
              <a:t>Debates are a little bit better, but each side still comes to the table with the goal of winning.</a:t>
            </a:r>
          </a:p>
          <a:p>
            <a:r>
              <a:rPr lang="en-US" baseline="0" dirty="0" smtClean="0"/>
              <a:t>Today, I would like to propose that we take a dialectical approach to CoffeeScript.</a:t>
            </a:r>
            <a:endParaRPr lang="en-US" dirty="0" smtClean="0"/>
          </a:p>
          <a:p>
            <a:endParaRPr lang="en-US" dirty="0" smtClean="0"/>
          </a:p>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10/26/2011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10/26/2011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10/26/2011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10/26/2011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that I 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Just JavaScript”</a:t>
            </a:r>
            <a:endParaRPr lang="en-US" dirty="0"/>
          </a:p>
        </p:txBody>
      </p:sp>
      <p:sp>
        <p:nvSpPr>
          <p:cNvPr id="3" name="Text Placeholder 2"/>
          <p:cNvSpPr>
            <a:spLocks noGrp="1"/>
          </p:cNvSpPr>
          <p:nvPr>
            <p:ph type="subTitle"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polyglot language”</a:t>
            </a:r>
            <a:endParaRPr lang="en-US" dirty="0"/>
          </a:p>
        </p:txBody>
      </p:sp>
      <p:sp>
        <p:nvSpPr>
          <p:cNvPr id="3" name="Text Placeholder 2"/>
          <p:cNvSpPr>
            <a:spLocks noGrp="1"/>
          </p:cNvSpPr>
          <p:nvPr>
            <p:ph type="subTitle" idx="1"/>
          </p:nvPr>
        </p:nvSpPr>
        <p:spPr/>
        <p:txBody>
          <a:bodyPr/>
          <a:lstStyle/>
          <a:p>
            <a:r>
              <a:rPr lang="en-US" dirty="0" smtClean="0"/>
              <a:t>A Ruby, Haskell and Perl love child…</a:t>
            </a:r>
          </a:p>
        </p:txBody>
      </p:sp>
    </p:spTree>
    <p:extLst>
      <p:ext uri="{BB962C8B-B14F-4D97-AF65-F5344CB8AC3E}">
        <p14:creationId xmlns:p14="http://schemas.microsoft.com/office/powerpoint/2010/main" val="275432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little language”</a:t>
            </a:r>
            <a:endParaRPr lang="en-US" dirty="0"/>
          </a:p>
        </p:txBody>
      </p:sp>
      <p:sp>
        <p:nvSpPr>
          <p:cNvPr id="3" name="Text Placeholder 2"/>
          <p:cNvSpPr>
            <a:spLocks noGrp="1"/>
          </p:cNvSpPr>
          <p:nvPr>
            <p:ph type="subTitle"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subTitle"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subTitle"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subTitle"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normAutofit/>
          </a:bodyPr>
          <a:lstStyle/>
          <a:p>
            <a:pPr marL="0" indent="0">
              <a:buNone/>
            </a:pPr>
            <a:r>
              <a:rPr lang="en-US" sz="2000" dirty="0">
                <a:latin typeface="Consolas" pitchFamily="49" charset="0"/>
                <a:cs typeface="Consolas" pitchFamily="49" charset="0"/>
              </a:rPr>
              <a:t>numbers = [1..10]</a:t>
            </a:r>
          </a:p>
          <a:p>
            <a:pPr marL="0" indent="0">
              <a:buNone/>
            </a:pPr>
            <a:endParaRPr lang="en-US" sz="2000" dirty="0">
              <a:latin typeface="Consolas" pitchFamily="49" charset="0"/>
              <a:cs typeface="Consolas" pitchFamily="49" charset="0"/>
            </a:endParaRPr>
          </a:p>
          <a:p>
            <a:pPr marL="0" indent="0">
              <a:buNone/>
            </a:pPr>
            <a:r>
              <a:rPr lang="en-US" sz="2000" dirty="0" err="1">
                <a:latin typeface="Consolas" pitchFamily="49" charset="0"/>
                <a:cs typeface="Consolas" pitchFamily="49" charset="0"/>
              </a:rPr>
              <a:t>printNum</a:t>
            </a:r>
            <a:r>
              <a:rPr lang="en-US" sz="2000" dirty="0">
                <a:latin typeface="Consolas" pitchFamily="49" charset="0"/>
                <a:cs typeface="Consolas" pitchFamily="49" charset="0"/>
              </a:rPr>
              <a:t> = (number) -&gt;</a:t>
            </a:r>
          </a:p>
          <a:p>
            <a:pPr marL="0" indent="0">
              <a:buNone/>
            </a:pPr>
            <a:r>
              <a:rPr lang="en-US" sz="2000" dirty="0">
                <a:latin typeface="Consolas" pitchFamily="49" charset="0"/>
                <a:cs typeface="Consolas" pitchFamily="49" charset="0"/>
              </a:rPr>
              <a:t>  console.log "This is number #{number}"</a:t>
            </a:r>
          </a:p>
          <a:p>
            <a:pPr marL="0" indent="0">
              <a:buNone/>
            </a:pPr>
            <a:endParaRPr lang="en-US" sz="2000" dirty="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printNum</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num</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for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a:bodyPr>
          <a:lstStyle/>
          <a:p>
            <a:pPr marL="0" indent="0">
              <a:buNone/>
            </a:pPr>
            <a:r>
              <a:rPr lang="en-US" sz="1600" dirty="0" err="1">
                <a:latin typeface="Consolas" pitchFamily="49" charset="0"/>
                <a:cs typeface="Consolas" pitchFamily="49" charset="0"/>
              </a:rPr>
              <a:t>var</a:t>
            </a: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numbers, </a:t>
            </a:r>
            <a:r>
              <a:rPr lang="en-US" sz="1600" dirty="0" err="1">
                <a:latin typeface="Consolas" pitchFamily="49" charset="0"/>
                <a:cs typeface="Consolas" pitchFamily="49" charset="0"/>
              </a:rPr>
              <a:t>printNum</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_</a:t>
            </a:r>
            <a:r>
              <a:rPr lang="en-US" sz="1600" dirty="0" err="1">
                <a:latin typeface="Consolas" pitchFamily="49" charset="0"/>
                <a:cs typeface="Consolas" pitchFamily="49" charset="0"/>
              </a:rPr>
              <a:t>len</a:t>
            </a:r>
            <a:r>
              <a:rPr lang="en-US" sz="1600" dirty="0" smtClean="0">
                <a:latin typeface="Consolas" pitchFamily="49" charset="0"/>
                <a:cs typeface="Consolas" pitchFamily="49" charset="0"/>
              </a:rPr>
              <a:t>;</a:t>
            </a:r>
          </a:p>
          <a:p>
            <a:pPr marL="0" indent="0">
              <a:buNone/>
            </a:pPr>
            <a:r>
              <a:rPr lang="en-US" sz="1600" dirty="0" smtClean="0">
                <a:latin typeface="Consolas" pitchFamily="49" charset="0"/>
                <a:cs typeface="Consolas" pitchFamily="49" charset="0"/>
              </a:rPr>
              <a:t>numbers </a:t>
            </a:r>
            <a:r>
              <a:rPr lang="en-US" sz="1600" dirty="0">
                <a:latin typeface="Consolas" pitchFamily="49" charset="0"/>
                <a:cs typeface="Consolas" pitchFamily="49" charset="0"/>
              </a:rPr>
              <a:t>= [1, 2, 3, 4, 5, 6, 7, 8, 9, 10];</a:t>
            </a:r>
          </a:p>
          <a:p>
            <a:pPr marL="0" indent="0">
              <a:buNone/>
            </a:pPr>
            <a:endParaRPr lang="en-US" sz="1600" dirty="0" smtClean="0">
              <a:latin typeface="Consolas" pitchFamily="49" charset="0"/>
              <a:cs typeface="Consolas" pitchFamily="49" charset="0"/>
            </a:endParaRPr>
          </a:p>
          <a:p>
            <a:pPr marL="0" indent="0">
              <a:buNone/>
            </a:pP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 function(number) {</a:t>
            </a:r>
          </a:p>
          <a:p>
            <a:pPr marL="0" indent="0">
              <a:buNone/>
            </a:pPr>
            <a:r>
              <a:rPr lang="en-US" sz="1600" dirty="0">
                <a:latin typeface="Consolas" pitchFamily="49" charset="0"/>
                <a:cs typeface="Consolas" pitchFamily="49" charset="0"/>
              </a:rPr>
              <a:t>  return console.log("This is number " + number);</a:t>
            </a:r>
          </a:p>
          <a:p>
            <a:pPr marL="0" indent="0">
              <a:buNone/>
            </a:pPr>
            <a:r>
              <a:rPr lang="en-US" sz="1600" dirty="0">
                <a:latin typeface="Consolas" pitchFamily="49" charset="0"/>
                <a:cs typeface="Consolas" pitchFamily="49" charset="0"/>
              </a:rPr>
              <a:t>};</a:t>
            </a:r>
          </a:p>
          <a:p>
            <a:pPr marL="0" indent="0">
              <a:buNone/>
            </a:pPr>
            <a:endParaRPr lang="en-US" sz="1600" dirty="0" smtClean="0">
              <a:latin typeface="Consolas" pitchFamily="49" charset="0"/>
              <a:cs typeface="Consolas" pitchFamily="49" charset="0"/>
            </a:endParaRPr>
          </a:p>
          <a:p>
            <a:pPr marL="0" indent="0">
              <a:buNone/>
            </a:pPr>
            <a:r>
              <a:rPr lang="en-US" sz="1600" dirty="0" smtClean="0">
                <a:latin typeface="Consolas" pitchFamily="49" charset="0"/>
                <a:cs typeface="Consolas" pitchFamily="49" charset="0"/>
              </a:rPr>
              <a:t>for </a:t>
            </a:r>
            <a:r>
              <a:rPr lang="en-US" sz="1600" dirty="0">
                <a:latin typeface="Consolas" pitchFamily="49" charset="0"/>
                <a:cs typeface="Consolas" pitchFamily="49" charset="0"/>
              </a:rPr>
              <a:t>(_</a:t>
            </a:r>
            <a:r>
              <a:rPr lang="en-US" sz="1600" dirty="0" err="1">
                <a:latin typeface="Consolas" pitchFamily="49" charset="0"/>
                <a:cs typeface="Consolas" pitchFamily="49" charset="0"/>
              </a:rPr>
              <a:t>i</a:t>
            </a:r>
            <a:r>
              <a:rPr lang="en-US" sz="1600" dirty="0">
                <a:latin typeface="Consolas" pitchFamily="49" charset="0"/>
                <a:cs typeface="Consolas" pitchFamily="49" charset="0"/>
              </a:rPr>
              <a:t> = 0,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 </a:t>
            </a:r>
            <a:r>
              <a:rPr lang="en-US" sz="1600" dirty="0" err="1">
                <a:latin typeface="Consolas" pitchFamily="49" charset="0"/>
                <a:cs typeface="Consolas" pitchFamily="49" charset="0"/>
              </a:rPr>
              <a:t>numbers.length</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&lt; _</a:t>
            </a:r>
            <a:r>
              <a:rPr lang="en-US" sz="1600" dirty="0" err="1">
                <a:latin typeface="Consolas" pitchFamily="49" charset="0"/>
                <a:cs typeface="Consolas" pitchFamily="49" charset="0"/>
              </a:rPr>
              <a:t>len</a:t>
            </a:r>
            <a:r>
              <a:rPr lang="en-US" sz="1600" dirty="0">
                <a:latin typeface="Consolas" pitchFamily="49" charset="0"/>
                <a:cs typeface="Consolas" pitchFamily="49" charset="0"/>
              </a:rPr>
              <a:t>; _</a:t>
            </a:r>
            <a:r>
              <a:rPr lang="en-US" sz="1600" dirty="0" err="1">
                <a:latin typeface="Consolas" pitchFamily="49" charset="0"/>
                <a:cs typeface="Consolas" pitchFamily="49" charset="0"/>
              </a:rPr>
              <a:t>i</a:t>
            </a:r>
            <a:r>
              <a:rPr lang="en-US" sz="1600" dirty="0">
                <a:latin typeface="Consolas" pitchFamily="49" charset="0"/>
                <a:cs typeface="Consolas" pitchFamily="49" charset="0"/>
              </a:rPr>
              <a:t>++) {</a:t>
            </a:r>
          </a:p>
          <a:p>
            <a:pPr marL="0" indent="0">
              <a:buNone/>
            </a:pPr>
            <a:r>
              <a:rPr lang="en-US" sz="1600" dirty="0">
                <a:latin typeface="Consolas" pitchFamily="49" charset="0"/>
                <a:cs typeface="Consolas" pitchFamily="49" charset="0"/>
              </a:rPr>
              <a:t>  </a:t>
            </a:r>
            <a:r>
              <a:rPr lang="en-US" sz="1600" dirty="0" err="1">
                <a:latin typeface="Consolas" pitchFamily="49" charset="0"/>
                <a:cs typeface="Consolas" pitchFamily="49" charset="0"/>
              </a:rPr>
              <a:t>num</a:t>
            </a:r>
            <a:r>
              <a:rPr lang="en-US" sz="1600" dirty="0">
                <a:latin typeface="Consolas" pitchFamily="49" charset="0"/>
                <a:cs typeface="Consolas" pitchFamily="49" charset="0"/>
              </a:rPr>
              <a:t> = numbers[_</a:t>
            </a:r>
            <a:r>
              <a:rPr lang="en-US" sz="1600" dirty="0" err="1">
                <a:latin typeface="Consolas" pitchFamily="49" charset="0"/>
                <a:cs typeface="Consolas" pitchFamily="49" charset="0"/>
              </a:rPr>
              <a:t>i</a:t>
            </a:r>
            <a:r>
              <a:rPr lang="en-US" sz="1600" dirty="0">
                <a:latin typeface="Consolas" pitchFamily="49" charset="0"/>
                <a:cs typeface="Consolas" pitchFamily="49" charset="0"/>
              </a:rPr>
              <a:t>];</a:t>
            </a:r>
          </a:p>
          <a:p>
            <a:pPr marL="0" indent="0">
              <a:buNone/>
            </a:pPr>
            <a:r>
              <a:rPr lang="en-US" sz="1600" dirty="0">
                <a:latin typeface="Consolas" pitchFamily="49" charset="0"/>
                <a:cs typeface="Consolas" pitchFamily="49" charset="0"/>
              </a:rPr>
              <a:t>  </a:t>
            </a:r>
            <a:r>
              <a:rPr lang="en-US" sz="1600" dirty="0" err="1" smtClean="0">
                <a:latin typeface="Consolas" pitchFamily="49" charset="0"/>
                <a:cs typeface="Consolas" pitchFamily="49" charset="0"/>
              </a:rPr>
              <a:t>printNum</a:t>
            </a:r>
            <a:r>
              <a:rPr lang="en-US" sz="1600" dirty="0" smtClean="0">
                <a:latin typeface="Consolas" pitchFamily="49" charset="0"/>
                <a:cs typeface="Consolas" pitchFamily="49" charset="0"/>
              </a:rPr>
              <a:t>(</a:t>
            </a:r>
            <a:r>
              <a:rPr lang="en-US" sz="1600" dirty="0" err="1" smtClean="0">
                <a:latin typeface="Consolas" pitchFamily="49" charset="0"/>
                <a:cs typeface="Consolas" pitchFamily="49" charset="0"/>
              </a:rPr>
              <a:t>num</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3" name="Text Placeholder 2"/>
          <p:cNvSpPr>
            <a:spLocks noGrp="1"/>
          </p:cNvSpPr>
          <p:nvPr>
            <p:ph type="subTitle" idx="1"/>
          </p:nvPr>
        </p:nvSpPr>
        <p:spPr/>
        <p:txBody>
          <a:bodyPr>
            <a:normAutofit/>
          </a:bodyPr>
          <a:lstStyle/>
          <a:p>
            <a:r>
              <a:rPr lang="en-US" sz="3600" dirty="0" smtClean="0">
                <a:solidFill>
                  <a:schemeClr val="bg1"/>
                </a:solidFill>
              </a:rPr>
              <a:t>JavaScript, Linguistics and Cockney Rhyming Slang</a:t>
            </a:r>
            <a:endParaRPr lang="en-US" sz="3600" dirty="0">
              <a:solidFill>
                <a:schemeClr val="bg1"/>
              </a:solidFill>
            </a:endParaRPr>
          </a:p>
        </p:txBody>
      </p:sp>
    </p:spTree>
    <p:extLst>
      <p:ext uri="{BB962C8B-B14F-4D97-AF65-F5344CB8AC3E}">
        <p14:creationId xmlns:p14="http://schemas.microsoft.com/office/powerpoint/2010/main" val="4040676872"/>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dirty="0" smtClean="0">
                <a:latin typeface="Consolas" pitchFamily="49" charset="0"/>
                <a:cs typeface="Consolas" pitchFamily="49" charset="0"/>
              </a:rPr>
              <a:t>name = “Brandon”</a:t>
            </a:r>
          </a:p>
          <a:p>
            <a:pPr marL="0" indent="0">
              <a:buNone/>
            </a:pPr>
            <a:r>
              <a:rPr lang="en-US" dirty="0" smtClean="0">
                <a:latin typeface="Consolas" pitchFamily="49" charset="0"/>
                <a:cs typeface="Consolas" pitchFamily="49" charset="0"/>
              </a:rPr>
              <a:t>married = yes</a:t>
            </a:r>
          </a:p>
          <a:p>
            <a:pPr marL="0" indent="0">
              <a:buNone/>
            </a:pPr>
            <a:r>
              <a:rPr lang="en-US" dirty="0" smtClean="0">
                <a:latin typeface="Consolas" pitchFamily="49" charset="0"/>
                <a:cs typeface="Consolas" pitchFamily="49" charset="0"/>
              </a:rPr>
              <a:t>children = 2</a:t>
            </a:r>
            <a:endParaRPr lang="en-US" dirty="0">
              <a:latin typeface="Consolas" pitchFamily="49" charset="0"/>
              <a:cs typeface="Consolas" pitchFamily="49" charset="0"/>
            </a:endParaRPr>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children, married, name;</a:t>
            </a:r>
          </a:p>
          <a:p>
            <a:pPr marL="0" indent="0">
              <a:buNone/>
            </a:pPr>
            <a:r>
              <a:rPr lang="en-US" dirty="0">
                <a:latin typeface="Consolas" pitchFamily="49" charset="0"/>
                <a:cs typeface="Consolas" pitchFamily="49" charset="0"/>
              </a:rPr>
              <a:t>name = "Brandon";</a:t>
            </a:r>
          </a:p>
          <a:p>
            <a:pPr marL="0" indent="0">
              <a:buNone/>
            </a:pPr>
            <a:r>
              <a:rPr lang="en-US" dirty="0">
                <a:latin typeface="Consolas" pitchFamily="49" charset="0"/>
                <a:cs typeface="Consolas" pitchFamily="49" charset="0"/>
              </a:rPr>
              <a:t>married = true;</a:t>
            </a:r>
          </a:p>
          <a:p>
            <a:pPr marL="0" indent="0">
              <a:buNone/>
            </a:pPr>
            <a:r>
              <a:rPr lang="en-US" dirty="0">
                <a:latin typeface="Consolas" pitchFamily="49" charset="0"/>
                <a:cs typeface="Consolas" pitchFamily="49" charset="0"/>
              </a:rPr>
              <a:t>children = 2;</a:t>
            </a:r>
          </a:p>
        </p:txBody>
      </p:sp>
      <p:cxnSp>
        <p:nvCxnSpPr>
          <p:cNvPr id="13" name="Curved Connector 12"/>
          <p:cNvCxnSpPr/>
          <p:nvPr/>
        </p:nvCxnSpPr>
        <p:spPr>
          <a:xfrm>
            <a:off x="32004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a:latin typeface="Consolas" pitchFamily="49" charset="0"/>
                <a:cs typeface="Consolas" pitchFamily="49" charset="0"/>
              </a:rPr>
              <a:t>square = (x) </a:t>
            </a:r>
            <a:r>
              <a:rPr lang="en-US" sz="2400" dirty="0">
                <a:solidFill>
                  <a:srgbClr val="00B050"/>
                </a:solidFill>
                <a:latin typeface="Consolas" pitchFamily="49" charset="0"/>
                <a:cs typeface="Consolas" pitchFamily="49" charset="0"/>
              </a:rPr>
              <a:t>-&gt;</a:t>
            </a:r>
            <a:r>
              <a:rPr lang="en-US" sz="2400" dirty="0">
                <a:latin typeface="Consolas" pitchFamily="49" charset="0"/>
                <a:cs typeface="Consolas" pitchFamily="49" charset="0"/>
              </a:rPr>
              <a:t> x * x</a:t>
            </a:r>
          </a:p>
          <a:p>
            <a:pPr marL="0" indent="0">
              <a:buNone/>
            </a:pPr>
            <a:r>
              <a:rPr lang="en-US" sz="2400" dirty="0" err="1">
                <a:latin typeface="Consolas" pitchFamily="49" charset="0"/>
                <a:cs typeface="Consolas" pitchFamily="49" charset="0"/>
              </a:rPr>
              <a:t>printInfo</a:t>
            </a:r>
            <a:r>
              <a:rPr lang="en-US" sz="2400" dirty="0">
                <a:latin typeface="Consolas" pitchFamily="49" charset="0"/>
                <a:cs typeface="Consolas" pitchFamily="49" charset="0"/>
              </a:rPr>
              <a:t> = (name</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a:t>
            </a:r>
            <a:r>
              <a:rPr lang="en-US" sz="2400" dirty="0" smtClean="0">
                <a:solidFill>
                  <a:srgbClr val="00B050"/>
                </a:solidFill>
                <a:latin typeface="Consolas" pitchFamily="49" charset="0"/>
                <a:cs typeface="Consolas" pitchFamily="49" charset="0"/>
              </a:rPr>
              <a:t>-&gt;</a:t>
            </a:r>
          </a:p>
          <a:p>
            <a:pPr marL="0" indent="0">
              <a:buNone/>
            </a:pPr>
            <a:r>
              <a:rPr lang="en-US" sz="2400" dirty="0" smtClean="0">
                <a:latin typeface="Consolas" pitchFamily="49" charset="0"/>
                <a:cs typeface="Consolas" pitchFamily="49" charset="0"/>
              </a:rPr>
              <a:t>  “Hi #{name}, I see you have #{</a:t>
            </a:r>
            <a:r>
              <a:rPr lang="en-US" sz="2400" dirty="0" err="1" smtClean="0">
                <a:latin typeface="Consolas" pitchFamily="49" charset="0"/>
                <a:cs typeface="Consolas" pitchFamily="49" charset="0"/>
              </a:rPr>
              <a:t>numChildren</a:t>
            </a:r>
            <a:r>
              <a:rPr lang="en-US" sz="2400" dirty="0" smtClean="0">
                <a:latin typeface="Consolas" pitchFamily="49" charset="0"/>
                <a:cs typeface="Consolas" pitchFamily="49" charset="0"/>
              </a:rPr>
              <a:t>} children.” </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1800" dirty="0" err="1">
                <a:latin typeface="Consolas" pitchFamily="49" charset="0"/>
                <a:cs typeface="Consolas" pitchFamily="49" charset="0"/>
              </a:rPr>
              <a:t>var</a:t>
            </a:r>
            <a:r>
              <a:rPr lang="en-US" sz="1800" dirty="0">
                <a:latin typeface="Consolas" pitchFamily="49" charset="0"/>
                <a:cs typeface="Consolas" pitchFamily="49" charset="0"/>
              </a:rPr>
              <a:t> </a:t>
            </a: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square;</a:t>
            </a:r>
          </a:p>
          <a:p>
            <a:pPr marL="0" indent="0">
              <a:buNone/>
            </a:pPr>
            <a:r>
              <a:rPr lang="en-US" sz="1800" dirty="0">
                <a:latin typeface="Consolas" pitchFamily="49" charset="0"/>
                <a:cs typeface="Consolas" pitchFamily="49" charset="0"/>
              </a:rPr>
              <a:t>square = function(x) {</a:t>
            </a:r>
          </a:p>
          <a:p>
            <a:pPr marL="0" indent="0">
              <a:buNone/>
            </a:pPr>
            <a:r>
              <a:rPr lang="en-US" sz="1800" dirty="0">
                <a:latin typeface="Consolas" pitchFamily="49" charset="0"/>
                <a:cs typeface="Consolas" pitchFamily="49" charset="0"/>
              </a:rPr>
              <a:t>  return x * x;</a:t>
            </a:r>
          </a:p>
          <a:p>
            <a:pPr marL="0" indent="0">
              <a:buNone/>
            </a:pPr>
            <a:r>
              <a:rPr lang="en-US" sz="1800" dirty="0">
                <a:latin typeface="Consolas" pitchFamily="49" charset="0"/>
                <a:cs typeface="Consolas" pitchFamily="49" charset="0"/>
              </a:rPr>
              <a:t>};</a:t>
            </a:r>
          </a:p>
          <a:p>
            <a:pPr marL="0" indent="0">
              <a:buNone/>
            </a:pPr>
            <a:r>
              <a:rPr lang="en-US" sz="1800" dirty="0" err="1">
                <a:latin typeface="Consolas" pitchFamily="49" charset="0"/>
                <a:cs typeface="Consolas" pitchFamily="49" charset="0"/>
              </a:rPr>
              <a:t>printInfo</a:t>
            </a:r>
            <a:r>
              <a:rPr lang="en-US" sz="1800" dirty="0">
                <a:latin typeface="Consolas" pitchFamily="49" charset="0"/>
                <a:cs typeface="Consolas" pitchFamily="49" charset="0"/>
              </a:rPr>
              <a:t> = function(name,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a:t>
            </a:r>
          </a:p>
          <a:p>
            <a:pPr marL="0" indent="0">
              <a:buNone/>
            </a:pPr>
            <a:r>
              <a:rPr lang="en-US" sz="1800" dirty="0">
                <a:latin typeface="Consolas" pitchFamily="49" charset="0"/>
                <a:cs typeface="Consolas" pitchFamily="49" charset="0"/>
              </a:rPr>
              <a:t>  return "Hi " + name + ", I see you have " + </a:t>
            </a:r>
            <a:r>
              <a:rPr lang="en-US" sz="1800" dirty="0" err="1">
                <a:latin typeface="Consolas" pitchFamily="49" charset="0"/>
                <a:cs typeface="Consolas" pitchFamily="49" charset="0"/>
              </a:rPr>
              <a:t>numChildren</a:t>
            </a:r>
            <a:r>
              <a:rPr lang="en-US" sz="1800" dirty="0">
                <a:latin typeface="Consolas" pitchFamily="49" charset="0"/>
                <a:cs typeface="Consolas" pitchFamily="49" charset="0"/>
              </a:rPr>
              <a:t> + " children";</a:t>
            </a:r>
          </a:p>
          <a:p>
            <a:pPr marL="0" indent="0">
              <a:buNone/>
            </a:pPr>
            <a:r>
              <a:rPr lang="en-US" sz="1800" dirty="0">
                <a:latin typeface="Consolas" pitchFamily="49" charset="0"/>
                <a:cs typeface="Consolas" pitchFamily="49" charset="0"/>
              </a:rPr>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sz="2400" dirty="0" err="1" smtClean="0">
                <a:latin typeface="Consolas" pitchFamily="49" charset="0"/>
                <a:cs typeface="Consolas" pitchFamily="49" charset="0"/>
              </a:rPr>
              <a:t>num</a:t>
            </a:r>
            <a:r>
              <a:rPr lang="en-US" sz="2400" dirty="0" smtClean="0">
                <a:latin typeface="Consolas" pitchFamily="49" charset="0"/>
                <a:cs typeface="Consolas" pitchFamily="49" charset="0"/>
              </a:rPr>
              <a:t> = 99</a:t>
            </a:r>
          </a:p>
          <a:p>
            <a:pPr marL="0" indent="0">
              <a:buNone/>
            </a:pPr>
            <a:r>
              <a:rPr lang="en-US" sz="2400" dirty="0" smtClean="0">
                <a:latin typeface="Consolas" pitchFamily="49" charset="0"/>
                <a:cs typeface="Consolas" pitchFamily="49" charset="0"/>
              </a:rPr>
              <a:t>“I’ve got </a:t>
            </a:r>
            <a:r>
              <a:rPr lang="en-US" sz="2400" dirty="0" smtClean="0">
                <a:solidFill>
                  <a:srgbClr val="00B050"/>
                </a:solidFill>
                <a:latin typeface="Consolas" pitchFamily="49" charset="0"/>
                <a:cs typeface="Consolas" pitchFamily="49" charset="0"/>
              </a:rPr>
              <a:t>#{</a:t>
            </a:r>
            <a:r>
              <a:rPr lang="en-US" sz="2400" dirty="0" err="1" smtClean="0">
                <a:solidFill>
                  <a:srgbClr val="00B050"/>
                </a:solidFill>
                <a:latin typeface="Consolas" pitchFamily="49" charset="0"/>
                <a:cs typeface="Consolas" pitchFamily="49" charset="0"/>
              </a:rPr>
              <a:t>num</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 </a:t>
            </a:r>
            <a:r>
              <a:rPr lang="en-US" sz="2400" dirty="0" smtClean="0">
                <a:latin typeface="Consolas" pitchFamily="49" charset="0"/>
                <a:cs typeface="Consolas" pitchFamily="49" charset="0"/>
              </a:rPr>
              <a:t>problems, and JavaScript </a:t>
            </a:r>
            <a:r>
              <a:rPr lang="en-US" sz="2400" dirty="0" err="1" smtClean="0">
                <a:latin typeface="Consolas" pitchFamily="49" charset="0"/>
                <a:cs typeface="Consolas" pitchFamily="49" charset="0"/>
              </a:rPr>
              <a:t>ain’t</a:t>
            </a:r>
            <a:r>
              <a:rPr lang="en-US" sz="2400" dirty="0" smtClean="0">
                <a:latin typeface="Consolas" pitchFamily="49" charset="0"/>
                <a:cs typeface="Consolas" pitchFamily="49" charset="0"/>
              </a:rPr>
              <a:t> one.”</a:t>
            </a:r>
          </a:p>
          <a:p>
            <a:pPr marL="0" indent="0">
              <a:buNone/>
            </a:pPr>
            <a:r>
              <a:rPr lang="en-US" sz="2400" dirty="0">
                <a:latin typeface="Consolas" pitchFamily="49" charset="0"/>
                <a:cs typeface="Consolas" pitchFamily="49" charset="0"/>
              </a:rPr>
              <a:t>city = "Brooklyn"</a:t>
            </a:r>
          </a:p>
          <a:p>
            <a:pPr marL="0" indent="0">
              <a:buNone/>
            </a:pPr>
            <a:r>
              <a:rPr lang="en-US" sz="2400" dirty="0">
                <a:latin typeface="Consolas" pitchFamily="49" charset="0"/>
                <a:cs typeface="Consolas" pitchFamily="49" charset="0"/>
              </a:rPr>
              <a:t>"No. Sleep. 'Till. </a:t>
            </a:r>
            <a:r>
              <a:rPr lang="en-US" sz="2400" dirty="0">
                <a:solidFill>
                  <a:srgbClr val="00B050"/>
                </a:solidFill>
                <a:latin typeface="Consolas" pitchFamily="49" charset="0"/>
                <a:cs typeface="Consolas" pitchFamily="49" charset="0"/>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000" dirty="0" smtClean="0">
              <a:latin typeface="Consolas" pitchFamily="49" charset="0"/>
              <a:cs typeface="Consolas" pitchFamily="49" charset="0"/>
            </a:endParaRPr>
          </a:p>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city, </a:t>
            </a:r>
            <a:r>
              <a:rPr lang="en-US" sz="2000" dirty="0" err="1">
                <a:latin typeface="Consolas" pitchFamily="49" charset="0"/>
                <a:cs typeface="Consolas" pitchFamily="49" charset="0"/>
              </a:rPr>
              <a:t>num</a:t>
            </a:r>
            <a:r>
              <a:rPr lang="en-US" sz="2000" dirty="0">
                <a:latin typeface="Consolas" pitchFamily="49" charset="0"/>
                <a:cs typeface="Consolas" pitchFamily="49" charset="0"/>
              </a:rPr>
              <a:t>;</a:t>
            </a:r>
          </a:p>
          <a:p>
            <a:pPr marL="0" indent="0">
              <a:buNone/>
            </a:pPr>
            <a:r>
              <a:rPr lang="en-US" sz="2000" dirty="0" err="1">
                <a:latin typeface="Consolas" pitchFamily="49" charset="0"/>
                <a:cs typeface="Consolas" pitchFamily="49" charset="0"/>
              </a:rPr>
              <a:t>num</a:t>
            </a:r>
            <a:r>
              <a:rPr lang="en-US" sz="2000" dirty="0">
                <a:latin typeface="Consolas" pitchFamily="49" charset="0"/>
                <a:cs typeface="Consolas" pitchFamily="49" charset="0"/>
              </a:rPr>
              <a:t> = 99;</a:t>
            </a:r>
          </a:p>
          <a:p>
            <a:pPr marL="0" indent="0">
              <a:buNone/>
            </a:pPr>
            <a:r>
              <a:rPr lang="en-US" sz="2000" dirty="0">
                <a:latin typeface="Consolas" pitchFamily="49" charset="0"/>
                <a:cs typeface="Consolas" pitchFamily="49" charset="0"/>
              </a:rPr>
              <a:t>"I've got " + </a:t>
            </a:r>
            <a:r>
              <a:rPr lang="en-US" sz="2000" dirty="0" err="1">
                <a:latin typeface="Consolas" pitchFamily="49" charset="0"/>
                <a:cs typeface="Consolas" pitchFamily="49" charset="0"/>
              </a:rPr>
              <a:t>num</a:t>
            </a:r>
            <a:r>
              <a:rPr lang="en-US" sz="2000" dirty="0">
                <a:latin typeface="Consolas" pitchFamily="49" charset="0"/>
                <a:cs typeface="Consolas" pitchFamily="49" charset="0"/>
              </a:rPr>
              <a:t> + " problems, but JavaScript </a:t>
            </a:r>
            <a:r>
              <a:rPr lang="en-US" sz="2000" dirty="0" err="1">
                <a:latin typeface="Consolas" pitchFamily="49" charset="0"/>
                <a:cs typeface="Consolas" pitchFamily="49" charset="0"/>
              </a:rPr>
              <a:t>ain't</a:t>
            </a:r>
            <a:r>
              <a:rPr lang="en-US" sz="2000" dirty="0">
                <a:latin typeface="Consolas" pitchFamily="49" charset="0"/>
                <a:cs typeface="Consolas" pitchFamily="49" charset="0"/>
              </a:rPr>
              <a:t> one";</a:t>
            </a:r>
          </a:p>
          <a:p>
            <a:pPr marL="0" indent="0">
              <a:buNone/>
            </a:pPr>
            <a:r>
              <a:rPr lang="en-US" sz="2000" dirty="0">
                <a:latin typeface="Consolas" pitchFamily="49" charset="0"/>
                <a:cs typeface="Consolas" pitchFamily="49" charset="0"/>
              </a:rPr>
              <a:t>city = "Brooklyn";</a:t>
            </a:r>
          </a:p>
          <a:p>
            <a:pPr marL="0" indent="0">
              <a:buNone/>
            </a:pPr>
            <a:r>
              <a:rPr lang="en-US" sz="2000" dirty="0">
                <a:latin typeface="Consolas" pitchFamily="49" charset="0"/>
                <a:cs typeface="Consolas" pitchFamily="49" charset="0"/>
              </a:rPr>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kids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bigBrother</a:t>
            </a:r>
            <a:r>
              <a:rPr lang="en-US" sz="2400" dirty="0" smtClean="0">
                <a:latin typeface="Consolas" pitchFamily="49" charset="0"/>
                <a:cs typeface="Consolas" pitchFamily="49" charset="0"/>
              </a:rPr>
              <a:t>: </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“Benjamin”</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2</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r>
              <a:rPr lang="en-US" sz="2400" dirty="0" err="1" smtClean="0">
                <a:latin typeface="Consolas" pitchFamily="49" charset="0"/>
                <a:cs typeface="Consolas" pitchFamily="49" charset="0"/>
              </a:rPr>
              <a:t>littleBrother</a:t>
            </a:r>
            <a:r>
              <a:rPr lang="en-US" sz="2400" dirty="0" smtClean="0">
                <a:latin typeface="Consolas" pitchFamily="49" charset="0"/>
                <a:cs typeface="Consolas" pitchFamily="49" charset="0"/>
              </a:rPr>
              <a:t>:</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name: “Jack”</a:t>
            </a: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age: 1</a:t>
            </a:r>
            <a:endParaRPr lang="en-US" sz="2400" dirty="0">
              <a:latin typeface="Consolas" pitchFamily="49" charset="0"/>
              <a:cs typeface="Consolas" pitchFamily="49" charset="0"/>
            </a:endParaRPr>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kids;</a:t>
            </a:r>
          </a:p>
          <a:p>
            <a:pPr marL="0" indent="0">
              <a:buNone/>
            </a:pPr>
            <a:r>
              <a:rPr lang="en-US" sz="2000" dirty="0">
                <a:latin typeface="Consolas" pitchFamily="49" charset="0"/>
                <a:cs typeface="Consolas" pitchFamily="49" charset="0"/>
              </a:rPr>
              <a:t>kids =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bigBrother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“Benjamin”,</a:t>
            </a:r>
          </a:p>
          <a:p>
            <a:pPr marL="0" indent="0">
              <a:buNone/>
            </a:pPr>
            <a:r>
              <a:rPr lang="en-US" sz="2000" dirty="0">
                <a:latin typeface="Consolas" pitchFamily="49" charset="0"/>
                <a:cs typeface="Consolas" pitchFamily="49" charset="0"/>
              </a:rPr>
              <a:t>    age: 2</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littleBrother</a:t>
            </a: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    name: “Jack”,</a:t>
            </a:r>
          </a:p>
          <a:p>
            <a:pPr marL="0" indent="0">
              <a:buNone/>
            </a:pPr>
            <a:r>
              <a:rPr lang="en-US" sz="2000" dirty="0">
                <a:latin typeface="Consolas" pitchFamily="49" charset="0"/>
                <a:cs typeface="Consolas" pitchFamily="49" charset="0"/>
              </a:rPr>
              <a:t>    age: 1</a:t>
            </a:r>
          </a:p>
          <a:p>
            <a:pPr marL="0" indent="0">
              <a:buNone/>
            </a:pPr>
            <a:r>
              <a:rPr lang="en-US" sz="2000" dirty="0">
                <a:latin typeface="Consolas" pitchFamily="49" charset="0"/>
                <a:cs typeface="Consolas" pitchFamily="49" charset="0"/>
              </a:rPr>
              <a:t>  }</a:t>
            </a:r>
          </a:p>
          <a:p>
            <a:pPr marL="0" indent="0">
              <a:buNone/>
            </a:pP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smtClean="0">
                <a:latin typeface="Consolas" pitchFamily="49" charset="0"/>
                <a:cs typeface="Consolas" pitchFamily="49" charset="0"/>
              </a:rPr>
              <a:t>outer = 42</a:t>
            </a:r>
          </a:p>
          <a:p>
            <a:pPr marL="0" indent="0">
              <a:buNone/>
            </a:pP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 = -&gt;</a:t>
            </a:r>
          </a:p>
          <a:p>
            <a:pPr marL="0" indent="0">
              <a:buNone/>
            </a:pPr>
            <a:r>
              <a:rPr lang="en-US" sz="2400" dirty="0" smtClean="0">
                <a:latin typeface="Consolas" pitchFamily="49" charset="0"/>
                <a:cs typeface="Consolas" pitchFamily="49" charset="0"/>
              </a:rPr>
              <a:t>  inner = 43</a:t>
            </a:r>
            <a:endParaRPr lang="en-US" sz="2400" dirty="0">
              <a:latin typeface="Consolas" pitchFamily="49" charset="0"/>
              <a:cs typeface="Consolas" pitchFamily="49" charset="0"/>
            </a:endParaRPr>
          </a:p>
          <a:p>
            <a:pPr marL="0" indent="0">
              <a:buNone/>
            </a:pPr>
            <a:r>
              <a:rPr lang="en-US" sz="2400" dirty="0">
                <a:latin typeface="Consolas" pitchFamily="49" charset="0"/>
                <a:cs typeface="Consolas" pitchFamily="49" charset="0"/>
              </a:rPr>
              <a:t> </a:t>
            </a:r>
            <a:r>
              <a:rPr lang="en-US" sz="2400" dirty="0" smtClean="0">
                <a:latin typeface="Consolas" pitchFamily="49" charset="0"/>
                <a:cs typeface="Consolas" pitchFamily="49" charset="0"/>
              </a:rPr>
              <a:t> outer</a:t>
            </a:r>
          </a:p>
          <a:p>
            <a:pPr marL="0" indent="0">
              <a:buNone/>
            </a:pPr>
            <a:r>
              <a:rPr lang="en-US" sz="2400" dirty="0">
                <a:latin typeface="Consolas" pitchFamily="49" charset="0"/>
                <a:cs typeface="Consolas" pitchFamily="49" charset="0"/>
              </a:rPr>
              <a:t>i</a:t>
            </a:r>
            <a:r>
              <a:rPr lang="en-US" sz="2400" dirty="0" smtClean="0">
                <a:latin typeface="Consolas" pitchFamily="49" charset="0"/>
                <a:cs typeface="Consolas" pitchFamily="49" charset="0"/>
              </a:rPr>
              <a:t>nner = </a:t>
            </a:r>
            <a:r>
              <a:rPr lang="en-US" sz="2400" dirty="0" err="1" smtClean="0">
                <a:latin typeface="Consolas" pitchFamily="49" charset="0"/>
                <a:cs typeface="Consolas" pitchFamily="49" charset="0"/>
              </a:rPr>
              <a:t>findMeaning</a:t>
            </a:r>
            <a:r>
              <a:rPr lang="en-US" sz="2400" dirty="0" smtClean="0">
                <a:latin typeface="Consolas" pitchFamily="49" charset="0"/>
                <a:cs typeface="Consolas" pitchFamily="49" charset="0"/>
              </a:rPr>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outer;</a:t>
            </a:r>
          </a:p>
          <a:p>
            <a:pPr marL="0" indent="0">
              <a:buNone/>
            </a:pPr>
            <a:r>
              <a:rPr lang="en-US" sz="2000" dirty="0">
                <a:latin typeface="Consolas" pitchFamily="49" charset="0"/>
                <a:cs typeface="Consolas" pitchFamily="49" charset="0"/>
              </a:rPr>
              <a:t>outer = 42;</a:t>
            </a:r>
          </a:p>
          <a:p>
            <a:pPr marL="0" indent="0">
              <a:buNone/>
            </a:pP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 = function() {</a:t>
            </a:r>
          </a:p>
          <a:p>
            <a:pPr marL="0"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var</a:t>
            </a: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a:t>
            </a:r>
          </a:p>
          <a:p>
            <a:pPr marL="0" indent="0">
              <a:buNone/>
            </a:pPr>
            <a:r>
              <a:rPr lang="en-US" sz="2000" dirty="0">
                <a:latin typeface="Consolas" pitchFamily="49" charset="0"/>
                <a:cs typeface="Consolas" pitchFamily="49" charset="0"/>
              </a:rPr>
              <a:t>  </a:t>
            </a: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43;</a:t>
            </a:r>
          </a:p>
          <a:p>
            <a:pPr marL="0" indent="0">
              <a:buNone/>
            </a:pPr>
            <a:r>
              <a:rPr lang="en-US" sz="2000" dirty="0">
                <a:latin typeface="Consolas" pitchFamily="49" charset="0"/>
                <a:cs typeface="Consolas" pitchFamily="49" charset="0"/>
              </a:rPr>
              <a:t>  return outer;</a:t>
            </a:r>
          </a:p>
          <a:p>
            <a:pPr marL="0" indent="0">
              <a:buNone/>
            </a:pPr>
            <a:r>
              <a:rPr lang="en-US" sz="2000" dirty="0">
                <a:latin typeface="Consolas" pitchFamily="49" charset="0"/>
                <a:cs typeface="Consolas" pitchFamily="49" charset="0"/>
              </a:rPr>
              <a:t>};</a:t>
            </a:r>
          </a:p>
          <a:p>
            <a:pPr marL="0" indent="0">
              <a:buNone/>
            </a:pPr>
            <a:r>
              <a:rPr lang="en-US" sz="2000" dirty="0">
                <a:solidFill>
                  <a:srgbClr val="00B050"/>
                </a:solidFill>
                <a:latin typeface="Consolas" pitchFamily="49" charset="0"/>
                <a:cs typeface="Consolas" pitchFamily="49" charset="0"/>
              </a:rPr>
              <a:t>inner</a:t>
            </a:r>
            <a:r>
              <a:rPr lang="en-US" sz="2000" dirty="0">
                <a:latin typeface="Consolas" pitchFamily="49" charset="0"/>
                <a:cs typeface="Consolas" pitchFamily="49" charset="0"/>
              </a:rPr>
              <a:t> = </a:t>
            </a:r>
            <a:r>
              <a:rPr lang="en-US" sz="2000" dirty="0" err="1">
                <a:latin typeface="Consolas" pitchFamily="49" charset="0"/>
                <a:cs typeface="Consolas" pitchFamily="49" charset="0"/>
              </a:rPr>
              <a:t>findMeaning</a:t>
            </a:r>
            <a:r>
              <a:rPr lang="en-US" sz="2000" dirty="0">
                <a:latin typeface="Consolas" pitchFamily="49" charset="0"/>
                <a:cs typeface="Consolas" pitchFamily="49" charset="0"/>
              </a:rPr>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sz="2400" dirty="0" err="1" smtClean="0">
                <a:latin typeface="Consolas" pitchFamily="49" charset="0"/>
                <a:cs typeface="Consolas" pitchFamily="49" charset="0"/>
              </a:rPr>
              <a:t>notGlobal</a:t>
            </a:r>
            <a:r>
              <a:rPr lang="en-US" sz="2400" dirty="0" smtClean="0">
                <a:latin typeface="Consolas" pitchFamily="49" charset="0"/>
                <a:cs typeface="Consolas" pitchFamily="49" charset="0"/>
              </a:rPr>
              <a:t> </a:t>
            </a:r>
            <a:r>
              <a:rPr lang="en-US" sz="2400" dirty="0">
                <a:latin typeface="Consolas" pitchFamily="49" charset="0"/>
                <a:cs typeface="Consolas" pitchFamily="49" charset="0"/>
              </a:rPr>
              <a:t>= "Hello"</a:t>
            </a:r>
          </a:p>
          <a:p>
            <a:pPr marL="0" indent="0">
              <a:buNone/>
            </a:pPr>
            <a:r>
              <a:rPr lang="en-US" sz="2400" dirty="0">
                <a:latin typeface="Consolas" pitchFamily="49" charset="0"/>
                <a:cs typeface="Consolas" pitchFamily="49" charset="0"/>
              </a:rPr>
              <a:t>global = "Goodbye"</a:t>
            </a:r>
          </a:p>
          <a:p>
            <a:pPr marL="0" indent="0">
              <a:buNone/>
            </a:pPr>
            <a:endParaRPr lang="en-US" sz="2400" dirty="0">
              <a:latin typeface="Consolas" pitchFamily="49" charset="0"/>
              <a:cs typeface="Consolas" pitchFamily="49" charset="0"/>
            </a:endParaRPr>
          </a:p>
          <a:p>
            <a:pPr marL="0" indent="0">
              <a:buNone/>
            </a:pPr>
            <a:r>
              <a:rPr lang="en-US" sz="2400" dirty="0" err="1">
                <a:solidFill>
                  <a:srgbClr val="00B050"/>
                </a:solidFill>
                <a:latin typeface="Consolas" pitchFamily="49" charset="0"/>
                <a:cs typeface="Consolas" pitchFamily="49" charset="0"/>
              </a:rPr>
              <a:t>window.global</a:t>
            </a:r>
            <a:r>
              <a:rPr lang="en-US" sz="2400" dirty="0">
                <a:solidFill>
                  <a:srgbClr val="00B050"/>
                </a:solidFill>
                <a:latin typeface="Consolas" pitchFamily="49" charset="0"/>
                <a:cs typeface="Consolas" pitchFamily="49" charset="0"/>
              </a:rPr>
              <a:t> </a:t>
            </a:r>
            <a:r>
              <a:rPr lang="en-US" sz="2400" dirty="0">
                <a:latin typeface="Consolas" pitchFamily="49" charset="0"/>
                <a:cs typeface="Consolas" pitchFamily="49" charset="0"/>
              </a:rPr>
              <a:t>= global</a:t>
            </a:r>
            <a:endParaRPr lang="en-US" sz="2400" dirty="0" smtClean="0">
              <a:latin typeface="Consolas" pitchFamily="49" charset="0"/>
              <a:cs typeface="Consolas" pitchFamily="49" charset="0"/>
            </a:endParaRPr>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sz="2000" dirty="0" smtClean="0">
                <a:solidFill>
                  <a:srgbClr val="00B050"/>
                </a:solidFill>
                <a:latin typeface="Consolas" pitchFamily="49" charset="0"/>
                <a:cs typeface="Consolas" pitchFamily="49" charset="0"/>
              </a:rPr>
              <a:t>(function() {</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var</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global, </a:t>
            </a:r>
            <a:r>
              <a:rPr lang="en-US" sz="2000" dirty="0" err="1">
                <a:latin typeface="Consolas" pitchFamily="49" charset="0"/>
                <a:cs typeface="Consolas" pitchFamily="49" charset="0"/>
              </a:rPr>
              <a:t>notGlobal</a:t>
            </a:r>
            <a:r>
              <a:rPr lang="en-US" sz="2000" dirty="0">
                <a:latin typeface="Consolas" pitchFamily="49" charset="0"/>
                <a:cs typeface="Consolas" pitchFamily="49" charset="0"/>
              </a:rPr>
              <a:t>;</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notGlobal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"Hello";</a:t>
            </a:r>
          </a:p>
          <a:p>
            <a:pPr marL="0" indent="0">
              <a:buNone/>
            </a:pPr>
            <a:r>
              <a:rPr lang="en-US" sz="2000" dirty="0" smtClean="0">
                <a:latin typeface="Consolas" pitchFamily="49" charset="0"/>
                <a:cs typeface="Consolas" pitchFamily="49" charset="0"/>
              </a:rPr>
              <a:t>  global </a:t>
            </a:r>
            <a:r>
              <a:rPr lang="en-US" sz="2000" dirty="0">
                <a:latin typeface="Consolas" pitchFamily="49" charset="0"/>
                <a:cs typeface="Consolas" pitchFamily="49" charset="0"/>
              </a:rPr>
              <a:t>= "Goodbye";</a:t>
            </a:r>
          </a:p>
          <a:p>
            <a:pPr marL="0" indent="0">
              <a:buNone/>
            </a:pP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window.global</a:t>
            </a:r>
            <a:r>
              <a:rPr lang="en-US" sz="2000" dirty="0" smtClean="0">
                <a:latin typeface="Consolas" pitchFamily="49" charset="0"/>
                <a:cs typeface="Consolas" pitchFamily="49" charset="0"/>
              </a:rPr>
              <a:t> </a:t>
            </a:r>
            <a:r>
              <a:rPr lang="en-US" sz="2000" dirty="0">
                <a:latin typeface="Consolas" pitchFamily="49" charset="0"/>
                <a:cs typeface="Consolas" pitchFamily="49" charset="0"/>
              </a:rPr>
              <a:t>= global</a:t>
            </a:r>
            <a:r>
              <a:rPr lang="en-US" sz="2000" dirty="0" smtClean="0">
                <a:latin typeface="Consolas" pitchFamily="49" charset="0"/>
                <a:cs typeface="Consolas" pitchFamily="49" charset="0"/>
              </a:rPr>
              <a:t>;</a:t>
            </a:r>
          </a:p>
          <a:p>
            <a:pPr marL="0" indent="0">
              <a:buNone/>
            </a:pPr>
            <a:r>
              <a:rPr lang="en-US" sz="2000" dirty="0" smtClean="0">
                <a:solidFill>
                  <a:srgbClr val="00B050"/>
                </a:solidFill>
                <a:latin typeface="Consolas" pitchFamily="49" charset="0"/>
                <a:cs typeface="Consolas" pitchFamily="49" charset="0"/>
              </a:rPr>
              <a:t>}).call(this);</a:t>
            </a:r>
            <a:endParaRPr lang="en-US" sz="2000" dirty="0">
              <a:solidFill>
                <a:srgbClr val="00B050"/>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600" dirty="0">
                <a:latin typeface="Consolas" pitchFamily="49" charset="0"/>
                <a:cs typeface="Consolas" pitchFamily="49" charset="0"/>
              </a:rPr>
              <a:t>grade = (student) -&gt;</a:t>
            </a: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student.excellentWork</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"A+"</a:t>
            </a:r>
          </a:p>
          <a:p>
            <a:pPr marL="0" indent="0">
              <a:buNone/>
            </a:pPr>
            <a:r>
              <a:rPr lang="en-US" sz="1600" dirty="0">
                <a:latin typeface="Consolas" pitchFamily="49" charset="0"/>
                <a:cs typeface="Consolas" pitchFamily="49" charset="0"/>
              </a:rPr>
              <a:t>  else if </a:t>
            </a:r>
            <a:r>
              <a:rPr lang="en-US" sz="1600" dirty="0" err="1">
                <a:latin typeface="Consolas" pitchFamily="49" charset="0"/>
                <a:cs typeface="Consolas" pitchFamily="49" charset="0"/>
              </a:rPr>
              <a:t>student.okayStuff</a:t>
            </a: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    if </a:t>
            </a:r>
            <a:r>
              <a:rPr lang="en-US" sz="1600" dirty="0" err="1">
                <a:latin typeface="Consolas" pitchFamily="49" charset="0"/>
                <a:cs typeface="Consolas" pitchFamily="49" charset="0"/>
              </a:rPr>
              <a:t>student.triedHard</a:t>
            </a:r>
            <a:r>
              <a:rPr lang="en-US" sz="1600" dirty="0">
                <a:latin typeface="Consolas" pitchFamily="49" charset="0"/>
                <a:cs typeface="Consolas" pitchFamily="49" charset="0"/>
              </a:rPr>
              <a:t> then "B" else "B-"</a:t>
            </a:r>
          </a:p>
          <a:p>
            <a:pPr marL="0" indent="0">
              <a:buNone/>
            </a:pPr>
            <a:r>
              <a:rPr lang="en-US" sz="1600" dirty="0">
                <a:latin typeface="Consolas" pitchFamily="49" charset="0"/>
                <a:cs typeface="Consolas" pitchFamily="49" charset="0"/>
              </a:rPr>
              <a:t>  else</a:t>
            </a:r>
          </a:p>
          <a:p>
            <a:pPr marL="0" indent="0">
              <a:buNone/>
            </a:pPr>
            <a:r>
              <a:rPr lang="en-US" sz="1600" dirty="0">
                <a:latin typeface="Consolas" pitchFamily="49" charset="0"/>
                <a:cs typeface="Consolas" pitchFamily="49" charset="0"/>
              </a:rPr>
              <a:t>    "C"</a:t>
            </a:r>
          </a:p>
          <a:p>
            <a:pPr marL="0" indent="0">
              <a:buNone/>
            </a:pPr>
            <a:endParaRPr lang="en-US" sz="1600" dirty="0">
              <a:latin typeface="Consolas" pitchFamily="49" charset="0"/>
              <a:cs typeface="Consolas" pitchFamily="49" charset="0"/>
            </a:endParaRPr>
          </a:p>
          <a:p>
            <a:pPr marL="0" indent="0">
              <a:buNone/>
            </a:pPr>
            <a:r>
              <a:rPr lang="en-US" sz="1600" dirty="0">
                <a:latin typeface="Consolas" pitchFamily="49" charset="0"/>
                <a:cs typeface="Consolas" pitchFamily="49" charset="0"/>
              </a:rPr>
              <a:t>eldest = if 24 &gt; 21 then "Liz" else "Ike"</a:t>
            </a:r>
            <a:endParaRPr lang="en-US" sz="16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600" dirty="0" err="1">
                <a:solidFill>
                  <a:schemeClr val="bg1"/>
                </a:solidFill>
                <a:latin typeface="Consolas" pitchFamily="49" charset="0"/>
                <a:cs typeface="Consolas" pitchFamily="49" charset="0"/>
              </a:rPr>
              <a:t>var</a:t>
            </a:r>
            <a:r>
              <a:rPr lang="en-US" sz="1600" dirty="0">
                <a:solidFill>
                  <a:schemeClr val="bg1"/>
                </a:solidFill>
                <a:latin typeface="Consolas" pitchFamily="49" charset="0"/>
                <a:cs typeface="Consolas" pitchFamily="49" charset="0"/>
              </a:rPr>
              <a:t> eldest, grade;</a:t>
            </a:r>
          </a:p>
          <a:p>
            <a:pPr marL="0" indent="0">
              <a:buNone/>
            </a:pPr>
            <a:r>
              <a:rPr lang="en-US" sz="1600" dirty="0">
                <a:solidFill>
                  <a:schemeClr val="bg1"/>
                </a:solidFill>
                <a:latin typeface="Consolas" pitchFamily="49" charset="0"/>
                <a:cs typeface="Consolas" pitchFamily="49" charset="0"/>
              </a:rPr>
              <a:t>grade = function(student)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student.excellentWork</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"A+";</a:t>
            </a:r>
          </a:p>
          <a:p>
            <a:pPr marL="0" indent="0">
              <a:buNone/>
            </a:pPr>
            <a:r>
              <a:rPr lang="en-US" sz="1600" dirty="0">
                <a:solidFill>
                  <a:schemeClr val="bg1"/>
                </a:solidFill>
                <a:latin typeface="Consolas" pitchFamily="49" charset="0"/>
                <a:cs typeface="Consolas" pitchFamily="49" charset="0"/>
              </a:rPr>
              <a:t>  } else if (</a:t>
            </a:r>
            <a:r>
              <a:rPr lang="en-US" sz="1600" dirty="0" err="1">
                <a:solidFill>
                  <a:schemeClr val="bg1"/>
                </a:solidFill>
                <a:latin typeface="Consolas" pitchFamily="49" charset="0"/>
                <a:cs typeface="Consolas" pitchFamily="49" charset="0"/>
              </a:rPr>
              <a:t>student.okayStuff</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if (</a:t>
            </a:r>
            <a:r>
              <a:rPr lang="en-US" sz="1600" dirty="0" err="1">
                <a:solidFill>
                  <a:schemeClr val="bg1"/>
                </a:solidFill>
                <a:latin typeface="Consolas" pitchFamily="49" charset="0"/>
                <a:cs typeface="Consolas" pitchFamily="49" charset="0"/>
              </a:rPr>
              <a:t>student.triedHard</a:t>
            </a: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"B-";</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  } else {</a:t>
            </a:r>
          </a:p>
          <a:p>
            <a:pPr marL="0" indent="0">
              <a:buNone/>
            </a:pPr>
            <a:r>
              <a:rPr lang="en-US" sz="1600" dirty="0">
                <a:solidFill>
                  <a:schemeClr val="bg1"/>
                </a:solidFill>
                <a:latin typeface="Consolas" pitchFamily="49" charset="0"/>
                <a:cs typeface="Consolas" pitchFamily="49" charset="0"/>
              </a:rPr>
              <a:t>    </a:t>
            </a:r>
            <a:r>
              <a:rPr lang="en-US" sz="1600" dirty="0">
                <a:solidFill>
                  <a:srgbClr val="00B050"/>
                </a:solidFill>
                <a:latin typeface="Consolas" pitchFamily="49" charset="0"/>
                <a:cs typeface="Consolas" pitchFamily="49" charset="0"/>
              </a:rPr>
              <a:t>return</a:t>
            </a:r>
            <a:r>
              <a:rPr lang="en-US" sz="1600" dirty="0">
                <a:solidFill>
                  <a:schemeClr val="bg1"/>
                </a:solidFill>
                <a:latin typeface="Consolas" pitchFamily="49" charset="0"/>
                <a:cs typeface="Consolas" pitchFamily="49" charset="0"/>
              </a:rPr>
              <a:t> "C";</a:t>
            </a:r>
          </a:p>
          <a:p>
            <a:pPr marL="0" indent="0">
              <a:buNone/>
            </a:pPr>
            <a:r>
              <a:rPr lang="en-US" sz="1600" dirty="0">
                <a:solidFill>
                  <a:schemeClr val="bg1"/>
                </a:solidFill>
                <a:latin typeface="Consolas" pitchFamily="49" charset="0"/>
                <a:cs typeface="Consolas" pitchFamily="49" charset="0"/>
              </a:rPr>
              <a:t>  }</a:t>
            </a:r>
          </a:p>
          <a:p>
            <a:pPr marL="0" indent="0">
              <a:buNone/>
            </a:pPr>
            <a:r>
              <a:rPr lang="en-US" sz="1600" dirty="0">
                <a:solidFill>
                  <a:schemeClr val="bg1"/>
                </a:solidFill>
                <a:latin typeface="Consolas" pitchFamily="49" charset="0"/>
                <a:cs typeface="Consolas" pitchFamily="49" charset="0"/>
              </a:rPr>
              <a:t>};</a:t>
            </a:r>
          </a:p>
          <a:p>
            <a:pPr marL="0" indent="0">
              <a:buNone/>
            </a:pPr>
            <a:r>
              <a:rPr lang="en-US" sz="1600" dirty="0">
                <a:solidFill>
                  <a:schemeClr val="bg1"/>
                </a:solidFill>
                <a:latin typeface="Consolas" pitchFamily="49" charset="0"/>
                <a:cs typeface="Consolas" pitchFamily="49" charset="0"/>
              </a:rPr>
              <a:t>eldest = 24 &gt; 21 ? "Liz" : "Ike</a:t>
            </a:r>
            <a:r>
              <a:rPr lang="en-US" sz="1600" dirty="0" smtClean="0">
                <a:solidFill>
                  <a:schemeClr val="bg1"/>
                </a:solidFill>
                <a:latin typeface="Consolas" pitchFamily="49" charset="0"/>
                <a:cs typeface="Consolas" pitchFamily="49" charset="0"/>
              </a:rPr>
              <a:t>";</a:t>
            </a:r>
            <a:endParaRPr lang="en-US" sz="16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t>
            </a:r>
            <a:endParaRPr lang="en-US" dirty="0"/>
          </a:p>
        </p:txBody>
      </p:sp>
      <p:sp>
        <p:nvSpPr>
          <p:cNvPr id="4" name="Text Placeholder 3"/>
          <p:cNvSpPr>
            <a:spLocks noGrp="1"/>
          </p:cNvSpPr>
          <p:nvPr>
            <p:ph type="subTitle" idx="1"/>
          </p:nvPr>
        </p:nvSpPr>
        <p:spPr/>
        <p:txBody>
          <a:bodyPr>
            <a:normAutofit/>
          </a:bodyPr>
          <a:lstStyle/>
          <a:p>
            <a:r>
              <a:rPr lang="en-US" sz="3600"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1800" dirty="0">
                <a:latin typeface="Consolas" pitchFamily="49" charset="0"/>
                <a:cs typeface="Consolas" pitchFamily="49" charset="0"/>
              </a:rPr>
              <a:t>mood = </a:t>
            </a:r>
            <a:r>
              <a:rPr lang="en-US" sz="1800" dirty="0" err="1">
                <a:latin typeface="Consolas" pitchFamily="49" charset="0"/>
                <a:cs typeface="Consolas" pitchFamily="49" charset="0"/>
              </a:rPr>
              <a:t>greatlyImproved</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singing</a:t>
            </a:r>
          </a:p>
          <a:p>
            <a:pPr marL="0" indent="0">
              <a:buNone/>
            </a:pPr>
            <a:endParaRPr lang="en-US" sz="1800" dirty="0">
              <a:latin typeface="Consolas" pitchFamily="49" charset="0"/>
              <a:cs typeface="Consolas" pitchFamily="49" charset="0"/>
            </a:endParaRPr>
          </a:p>
          <a:p>
            <a:pPr marL="0" indent="0">
              <a:buNone/>
            </a:pP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happy </a:t>
            </a:r>
            <a:r>
              <a:rPr lang="en-US" sz="1800" dirty="0">
                <a:solidFill>
                  <a:srgbClr val="00B050"/>
                </a:solidFill>
                <a:latin typeface="Consolas" pitchFamily="49" charset="0"/>
                <a:cs typeface="Consolas" pitchFamily="49" charset="0"/>
              </a:rPr>
              <a:t>and</a:t>
            </a:r>
            <a:r>
              <a:rPr lang="en-US" sz="1800" dirty="0">
                <a:latin typeface="Consolas" pitchFamily="49" charset="0"/>
                <a:cs typeface="Consolas" pitchFamily="49" charset="0"/>
              </a:rPr>
              <a:t> </a:t>
            </a:r>
            <a:r>
              <a:rPr lang="en-US" sz="1800" dirty="0" err="1">
                <a:latin typeface="Consolas" pitchFamily="49" charset="0"/>
                <a:cs typeface="Consolas" pitchFamily="49" charset="0"/>
              </a:rPr>
              <a:t>knowsIt</a:t>
            </a: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clapsHands</a:t>
            </a:r>
            <a:r>
              <a:rPr lang="en-US" sz="1800" dirty="0">
                <a:latin typeface="Consolas" pitchFamily="49" charset="0"/>
                <a:cs typeface="Consolas" pitchFamily="49" charset="0"/>
              </a:rPr>
              <a:t>()</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chaChaCha</a:t>
            </a:r>
            <a:r>
              <a:rPr lang="en-US" sz="1800" dirty="0">
                <a:latin typeface="Consolas" pitchFamily="49" charset="0"/>
                <a:cs typeface="Consolas" pitchFamily="49" charset="0"/>
              </a:rPr>
              <a:t>()</a:t>
            </a:r>
          </a:p>
          <a:p>
            <a:pPr marL="0" indent="0">
              <a:buNone/>
            </a:pPr>
            <a:r>
              <a:rPr lang="en-US" sz="1800" dirty="0">
                <a:solidFill>
                  <a:srgbClr val="00B050"/>
                </a:solidFill>
                <a:latin typeface="Consolas" pitchFamily="49" charset="0"/>
                <a:cs typeface="Consolas" pitchFamily="49" charset="0"/>
              </a:rPr>
              <a:t>else</a:t>
            </a:r>
          </a:p>
          <a:p>
            <a:pPr marL="0" indent="0">
              <a:buNone/>
            </a:pPr>
            <a:r>
              <a:rPr lang="en-US" sz="1800" dirty="0">
                <a:latin typeface="Consolas" pitchFamily="49" charset="0"/>
                <a:cs typeface="Consolas" pitchFamily="49" charset="0"/>
              </a:rPr>
              <a:t>  </a:t>
            </a:r>
            <a:r>
              <a:rPr lang="en-US" sz="1800" dirty="0" err="1">
                <a:latin typeface="Consolas" pitchFamily="49" charset="0"/>
                <a:cs typeface="Consolas" pitchFamily="49" charset="0"/>
              </a:rPr>
              <a:t>showIt</a:t>
            </a:r>
            <a:r>
              <a:rPr lang="en-US" sz="1800" dirty="0">
                <a:latin typeface="Consolas" pitchFamily="49" charset="0"/>
                <a:cs typeface="Consolas" pitchFamily="49" charset="0"/>
              </a:rPr>
              <a:t>()</a:t>
            </a: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lunch = </a:t>
            </a:r>
            <a:r>
              <a:rPr lang="en-US" sz="1800" dirty="0">
                <a:solidFill>
                  <a:srgbClr val="00B050"/>
                </a:solidFill>
                <a:latin typeface="Consolas" pitchFamily="49" charset="0"/>
                <a:cs typeface="Consolas" pitchFamily="49" charset="0"/>
              </a:rPr>
              <a:t>if</a:t>
            </a:r>
            <a:r>
              <a:rPr lang="en-US" sz="1800" dirty="0">
                <a:latin typeface="Consolas" pitchFamily="49" charset="0"/>
                <a:cs typeface="Consolas" pitchFamily="49" charset="0"/>
              </a:rPr>
              <a:t> </a:t>
            </a:r>
            <a:r>
              <a:rPr lang="en-US" sz="1800" dirty="0" err="1">
                <a:latin typeface="Consolas" pitchFamily="49" charset="0"/>
                <a:cs typeface="Consolas" pitchFamily="49" charset="0"/>
              </a:rPr>
              <a:t>friday</a:t>
            </a:r>
            <a:r>
              <a:rPr lang="en-US" sz="1800" dirty="0">
                <a:latin typeface="Consolas" pitchFamily="49" charset="0"/>
                <a:cs typeface="Consolas" pitchFamily="49" charset="0"/>
              </a:rPr>
              <a:t> </a:t>
            </a:r>
            <a:r>
              <a:rPr lang="en-US" sz="1800" dirty="0">
                <a:solidFill>
                  <a:srgbClr val="00B050"/>
                </a:solidFill>
                <a:latin typeface="Consolas" pitchFamily="49" charset="0"/>
                <a:cs typeface="Consolas" pitchFamily="49" charset="0"/>
              </a:rPr>
              <a:t>then </a:t>
            </a:r>
            <a:r>
              <a:rPr lang="en-US" sz="1800" dirty="0">
                <a:latin typeface="Consolas" pitchFamily="49" charset="0"/>
                <a:cs typeface="Consolas" pitchFamily="49" charset="0"/>
              </a:rPr>
              <a:t>water </a:t>
            </a:r>
            <a:r>
              <a:rPr lang="en-US" sz="1800" dirty="0">
                <a:solidFill>
                  <a:srgbClr val="00B050"/>
                </a:solidFill>
                <a:latin typeface="Consolas" pitchFamily="49" charset="0"/>
                <a:cs typeface="Consolas" pitchFamily="49" charset="0"/>
              </a:rPr>
              <a:t>else </a:t>
            </a:r>
            <a:r>
              <a:rPr lang="en-US" sz="1800" dirty="0" err="1">
                <a:latin typeface="Consolas" pitchFamily="49" charset="0"/>
                <a:cs typeface="Consolas" pitchFamily="49" charset="0"/>
              </a:rPr>
              <a:t>redBull</a:t>
            </a:r>
            <a:endParaRPr lang="en-US" sz="1800" dirty="0">
              <a:latin typeface="Consolas" pitchFamily="49" charset="0"/>
              <a:cs typeface="Consolas" pitchFamily="49" charset="0"/>
            </a:endParaRPr>
          </a:p>
          <a:p>
            <a:pPr marL="0" indent="0">
              <a:buNone/>
            </a:pPr>
            <a:endParaRPr lang="en-US" sz="1800" dirty="0">
              <a:latin typeface="Consolas" pitchFamily="49" charset="0"/>
              <a:cs typeface="Consolas" pitchFamily="49" charset="0"/>
            </a:endParaRPr>
          </a:p>
          <a:p>
            <a:pPr marL="0" indent="0">
              <a:buNone/>
            </a:pPr>
            <a:r>
              <a:rPr lang="en-US" sz="1800" dirty="0">
                <a:latin typeface="Consolas" pitchFamily="49" charset="0"/>
                <a:cs typeface="Consolas" pitchFamily="49" charset="0"/>
              </a:rPr>
              <a:t>options </a:t>
            </a:r>
            <a:r>
              <a:rPr lang="en-US" sz="1800" dirty="0">
                <a:solidFill>
                  <a:srgbClr val="00B050"/>
                </a:solidFill>
                <a:latin typeface="Consolas" pitchFamily="49" charset="0"/>
                <a:cs typeface="Consolas" pitchFamily="49" charset="0"/>
              </a:rPr>
              <a:t>or=</a:t>
            </a:r>
            <a:r>
              <a:rPr lang="en-US" sz="1800" dirty="0">
                <a:latin typeface="Consolas" pitchFamily="49" charset="0"/>
                <a:cs typeface="Consolas" pitchFamily="49" charset="0"/>
              </a:rPr>
              <a:t> defaults</a:t>
            </a:r>
            <a:endParaRPr lang="en-US" sz="1800" dirty="0" smtClean="0">
              <a:latin typeface="Consolas" pitchFamily="49" charset="0"/>
              <a:cs typeface="Consolas" pitchFamily="49" charset="0"/>
            </a:endParaRPr>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1800" dirty="0" err="1">
                <a:solidFill>
                  <a:schemeClr val="bg1"/>
                </a:solidFill>
                <a:latin typeface="Consolas" pitchFamily="49" charset="0"/>
                <a:cs typeface="Consolas" pitchFamily="49" charset="0"/>
              </a:rPr>
              <a:t>var</a:t>
            </a:r>
            <a:r>
              <a:rPr lang="en-US" sz="1800" dirty="0">
                <a:solidFill>
                  <a:schemeClr val="bg1"/>
                </a:solidFill>
                <a:latin typeface="Consolas" pitchFamily="49" charset="0"/>
                <a:cs typeface="Consolas" pitchFamily="49" charset="0"/>
              </a:rPr>
              <a:t> lunch, mood;</a:t>
            </a:r>
          </a:p>
          <a:p>
            <a:pPr marL="0" indent="0">
              <a:buNone/>
            </a:pPr>
            <a:r>
              <a:rPr lang="en-US" sz="1800" dirty="0">
                <a:solidFill>
                  <a:schemeClr val="bg1"/>
                </a:solidFill>
                <a:latin typeface="Consolas" pitchFamily="49" charset="0"/>
                <a:cs typeface="Consolas" pitchFamily="49" charset="0"/>
              </a:rPr>
              <a:t>if (singing) {</a:t>
            </a:r>
          </a:p>
          <a:p>
            <a:pPr marL="0" indent="0">
              <a:buNone/>
            </a:pPr>
            <a:r>
              <a:rPr lang="en-US" sz="1800" dirty="0">
                <a:solidFill>
                  <a:schemeClr val="bg1"/>
                </a:solidFill>
                <a:latin typeface="Consolas" pitchFamily="49" charset="0"/>
                <a:cs typeface="Consolas" pitchFamily="49" charset="0"/>
              </a:rPr>
              <a:t>  mood = </a:t>
            </a:r>
            <a:r>
              <a:rPr lang="en-US" sz="1800" dirty="0" err="1">
                <a:solidFill>
                  <a:schemeClr val="bg1"/>
                </a:solidFill>
                <a:latin typeface="Consolas" pitchFamily="49" charset="0"/>
                <a:cs typeface="Consolas" pitchFamily="49" charset="0"/>
              </a:rPr>
              <a:t>greatlyImproved</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if (happy &amp;&amp; </a:t>
            </a:r>
            <a:r>
              <a:rPr lang="en-US" sz="1800" dirty="0" err="1">
                <a:solidFill>
                  <a:schemeClr val="bg1"/>
                </a:solidFill>
                <a:latin typeface="Consolas" pitchFamily="49" charset="0"/>
                <a:cs typeface="Consolas" pitchFamily="49" charset="0"/>
              </a:rPr>
              <a:t>knowsIt</a:t>
            </a:r>
            <a:r>
              <a:rPr lang="en-US" sz="1800" dirty="0">
                <a:solidFill>
                  <a:schemeClr val="bg1"/>
                </a:solidFill>
                <a:latin typeface="Consolas" pitchFamily="49" charset="0"/>
                <a:cs typeface="Consolas" pitchFamily="49" charset="0"/>
              </a:rPr>
              <a:t>)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clapsHands</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chaChaCha</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 else {</a:t>
            </a:r>
          </a:p>
          <a:p>
            <a:pPr marL="0" indent="0">
              <a:buNone/>
            </a:pPr>
            <a:r>
              <a:rPr lang="en-US" sz="1800" dirty="0">
                <a:solidFill>
                  <a:schemeClr val="bg1"/>
                </a:solidFill>
                <a:latin typeface="Consolas" pitchFamily="49" charset="0"/>
                <a:cs typeface="Consolas" pitchFamily="49" charset="0"/>
              </a:rPr>
              <a:t>  </a:t>
            </a:r>
            <a:r>
              <a:rPr lang="en-US" sz="1800" dirty="0" err="1">
                <a:solidFill>
                  <a:schemeClr val="bg1"/>
                </a:solidFill>
                <a:latin typeface="Consolas" pitchFamily="49" charset="0"/>
                <a:cs typeface="Consolas" pitchFamily="49" charset="0"/>
              </a:rPr>
              <a:t>showIt</a:t>
            </a: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a:t>
            </a:r>
          </a:p>
          <a:p>
            <a:pPr marL="0" indent="0">
              <a:buNone/>
            </a:pPr>
            <a:r>
              <a:rPr lang="en-US" sz="1800" dirty="0">
                <a:solidFill>
                  <a:schemeClr val="bg1"/>
                </a:solidFill>
                <a:latin typeface="Consolas" pitchFamily="49" charset="0"/>
                <a:cs typeface="Consolas" pitchFamily="49" charset="0"/>
              </a:rPr>
              <a:t>lunch = </a:t>
            </a:r>
            <a:r>
              <a:rPr lang="en-US" sz="1800" dirty="0" err="1">
                <a:solidFill>
                  <a:schemeClr val="bg1"/>
                </a:solidFill>
                <a:latin typeface="Consolas" pitchFamily="49" charset="0"/>
                <a:cs typeface="Consolas" pitchFamily="49" charset="0"/>
              </a:rPr>
              <a:t>friday</a:t>
            </a:r>
            <a:r>
              <a:rPr lang="en-US" sz="1800" dirty="0">
                <a:solidFill>
                  <a:schemeClr val="bg1"/>
                </a:solidFill>
                <a:latin typeface="Consolas" pitchFamily="49" charset="0"/>
                <a:cs typeface="Consolas" pitchFamily="49" charset="0"/>
              </a:rPr>
              <a:t> ? water : </a:t>
            </a:r>
            <a:r>
              <a:rPr lang="en-US" sz="1800" dirty="0" err="1">
                <a:solidFill>
                  <a:schemeClr val="bg1"/>
                </a:solidFill>
                <a:latin typeface="Consolas" pitchFamily="49" charset="0"/>
                <a:cs typeface="Consolas" pitchFamily="49" charset="0"/>
              </a:rPr>
              <a:t>redBull</a:t>
            </a:r>
            <a:r>
              <a:rPr lang="en-US" sz="1800" dirty="0">
                <a:solidFill>
                  <a:schemeClr val="bg1"/>
                </a:solidFill>
                <a:latin typeface="Consolas" pitchFamily="49" charset="0"/>
                <a:cs typeface="Consolas" pitchFamily="49" charset="0"/>
              </a:rPr>
              <a:t>;</a:t>
            </a:r>
          </a:p>
          <a:p>
            <a:pPr marL="0" indent="0">
              <a:buNone/>
            </a:pPr>
            <a:r>
              <a:rPr lang="en-US" sz="1800" dirty="0" smtClean="0">
                <a:solidFill>
                  <a:schemeClr val="bg1"/>
                </a:solidFill>
                <a:latin typeface="Consolas" pitchFamily="49" charset="0"/>
                <a:cs typeface="Consolas" pitchFamily="49" charset="0"/>
              </a:rPr>
              <a:t>Options || (options </a:t>
            </a:r>
            <a:r>
              <a:rPr lang="en-US" sz="1800" dirty="0">
                <a:solidFill>
                  <a:schemeClr val="bg1"/>
                </a:solidFill>
                <a:latin typeface="Consolas" pitchFamily="49" charset="0"/>
                <a:cs typeface="Consolas" pitchFamily="49" charset="0"/>
              </a:rPr>
              <a:t>= defaults</a:t>
            </a:r>
            <a:r>
              <a:rPr lang="en-US" sz="1800" dirty="0" smtClean="0">
                <a:solidFill>
                  <a:schemeClr val="bg1"/>
                </a:solidFill>
                <a:latin typeface="Consolas" pitchFamily="49" charset="0"/>
                <a:cs typeface="Consolas" pitchFamily="49" charset="0"/>
              </a:rPr>
              <a:t>);</a:t>
            </a:r>
          </a:p>
          <a:p>
            <a:pPr marL="0" indent="0">
              <a:buNone/>
            </a:pPr>
            <a:endParaRPr lang="en-US" sz="1800" dirty="0">
              <a:solidFill>
                <a:schemeClr val="bg1"/>
              </a:solidFill>
              <a:latin typeface="Consolas" pitchFamily="49" charset="0"/>
              <a:cs typeface="Consolas" pitchFamily="49" charset="0"/>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I Use CoffeeScript</a:t>
            </a:r>
            <a:endParaRPr lang="en-US" dirty="0"/>
          </a:p>
        </p:txBody>
      </p:sp>
      <p:sp>
        <p:nvSpPr>
          <p:cNvPr id="3" name="Text Placeholder 2"/>
          <p:cNvSpPr>
            <a:spLocks noGrp="1"/>
          </p:cNvSpPr>
          <p:nvPr>
            <p:ph type="subTitle"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603872" cy="2862322"/>
          </a:xfrm>
          <a:prstGeom prst="rect">
            <a:avLst/>
          </a:prstGeom>
          <a:noFill/>
        </p:spPr>
        <p:txBody>
          <a:bodyPr wrap="none" rtlCol="0">
            <a:spAutoFit/>
          </a:bodyPr>
          <a:lstStyle/>
          <a:p>
            <a:r>
              <a:rPr lang="en-US" dirty="0">
                <a:solidFill>
                  <a:schemeClr val="bg1">
                    <a:lumMod val="95000"/>
                  </a:schemeClr>
                </a:solidFill>
                <a:latin typeface="Consolas" pitchFamily="49" charset="0"/>
                <a:cs typeface="Consolas" pitchFamily="49" charset="0"/>
              </a:rPr>
              <a:t>hi == bye</a:t>
            </a:r>
          </a:p>
          <a:p>
            <a:r>
              <a:rPr lang="en-US" dirty="0">
                <a:solidFill>
                  <a:schemeClr val="bg1">
                    <a:lumMod val="95000"/>
                  </a:schemeClr>
                </a:solidFill>
                <a:latin typeface="Consolas" pitchFamily="49" charset="0"/>
                <a:cs typeface="Consolas" pitchFamily="49" charset="0"/>
              </a:rPr>
              <a:t>global =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switch day</a:t>
            </a:r>
          </a:p>
          <a:p>
            <a:r>
              <a:rPr lang="en-US" dirty="0">
                <a:solidFill>
                  <a:schemeClr val="bg1">
                    <a:lumMod val="95000"/>
                  </a:schemeClr>
                </a:solidFill>
                <a:latin typeface="Consolas" pitchFamily="49" charset="0"/>
                <a:cs typeface="Consolas" pitchFamily="49" charset="0"/>
              </a:rPr>
              <a:t>  when "Fri", "Sat"</a:t>
            </a:r>
          </a:p>
          <a:p>
            <a:r>
              <a:rPr lang="en-US" dirty="0">
                <a:solidFill>
                  <a:schemeClr val="bg1">
                    <a:lumMod val="95000"/>
                  </a:schemeClr>
                </a:solidFill>
                <a:latin typeface="Consolas" pitchFamily="49" charset="0"/>
                <a:cs typeface="Consolas" pitchFamily="49" charset="0"/>
              </a:rPr>
              <a:t>    if day is </a:t>
            </a:r>
            <a:r>
              <a:rPr lang="en-US" dirty="0" err="1">
                <a:solidFill>
                  <a:schemeClr val="bg1">
                    <a:lumMod val="95000"/>
                  </a:schemeClr>
                </a:solidFill>
                <a:latin typeface="Consolas" pitchFamily="49" charset="0"/>
                <a:cs typeface="Consolas" pitchFamily="49" charset="0"/>
              </a:rPr>
              <a:t>bingoDay</a:t>
            </a:r>
            <a:endParaRPr lang="en-US" dirty="0">
              <a:solidFill>
                <a:schemeClr val="bg1">
                  <a:lumMod val="95000"/>
                </a:schemeClr>
              </a:solidFill>
              <a:latin typeface="Consolas" pitchFamily="49" charset="0"/>
              <a:cs typeface="Consolas" pitchFamily="49" charset="0"/>
            </a:endParaRPr>
          </a:p>
          <a:p>
            <a:r>
              <a:rPr lang="en-US" dirty="0">
                <a:solidFill>
                  <a:schemeClr val="bg1">
                    <a:lumMod val="95000"/>
                  </a:schemeClr>
                </a:solidFill>
                <a:latin typeface="Consolas" pitchFamily="49" charset="0"/>
                <a:cs typeface="Consolas" pitchFamily="49" charset="0"/>
              </a:rPr>
              <a:t>      go bingo</a:t>
            </a:r>
          </a:p>
          <a:p>
            <a:r>
              <a:rPr lang="en-US" dirty="0">
                <a:solidFill>
                  <a:schemeClr val="bg1">
                    <a:lumMod val="95000"/>
                  </a:schemeClr>
                </a:solidFill>
                <a:latin typeface="Consolas" pitchFamily="49" charset="0"/>
                <a:cs typeface="Consolas" pitchFamily="49" charset="0"/>
              </a:rPr>
              <a:t>      go dancing</a:t>
            </a:r>
          </a:p>
          <a:p>
            <a:r>
              <a:rPr lang="en-US" dirty="0">
                <a:solidFill>
                  <a:schemeClr val="bg1">
                    <a:lumMod val="95000"/>
                  </a:schemeClr>
                </a:solidFill>
                <a:latin typeface="Consolas" pitchFamily="49" charset="0"/>
                <a:cs typeface="Consolas" pitchFamily="49" charset="0"/>
              </a:rPr>
              <a:t>  when "Sun" then go church</a:t>
            </a:r>
          </a:p>
          <a:p>
            <a:r>
              <a:rPr lang="en-US" dirty="0">
                <a:solidFill>
                  <a:schemeClr val="bg1">
                    <a:lumMod val="95000"/>
                  </a:schemeClr>
                </a:solidFill>
                <a:latin typeface="Consolas" pitchFamily="49" charset="0"/>
                <a:cs typeface="Consolas" pitchFamily="49" charset="0"/>
              </a:rPr>
              <a:t>  else go work</a:t>
            </a:r>
          </a:p>
        </p:txBody>
      </p:sp>
      <p:sp>
        <p:nvSpPr>
          <p:cNvPr id="5" name="TextBox 4"/>
          <p:cNvSpPr txBox="1"/>
          <p:nvPr/>
        </p:nvSpPr>
        <p:spPr>
          <a:xfrm>
            <a:off x="5210654" y="228600"/>
            <a:ext cx="3857146" cy="5355312"/>
          </a:xfrm>
          <a:prstGeom prst="rect">
            <a:avLst/>
          </a:prstGeom>
          <a:noFill/>
        </p:spPr>
        <p:txBody>
          <a:bodyPr wrap="none" rtlCol="0">
            <a:spAutoFit/>
          </a:bodyPr>
          <a:lstStyle/>
          <a:p>
            <a:r>
              <a:rPr lang="en-US" dirty="0" smtClean="0">
                <a:solidFill>
                  <a:schemeClr val="bg1">
                    <a:lumMod val="95000"/>
                  </a:schemeClr>
                </a:solidFill>
                <a:latin typeface="Consolas" pitchFamily="49" charset="0"/>
                <a:cs typeface="Consolas" pitchFamily="49" charset="0"/>
              </a:rPr>
              <a:t>(function() {</a:t>
            </a:r>
          </a:p>
          <a:p>
            <a:r>
              <a:rPr lang="en-US" dirty="0" smtClean="0">
                <a:solidFill>
                  <a:schemeClr val="bg1">
                    <a:lumMod val="95000"/>
                  </a:schemeClr>
                </a:solidFill>
                <a:latin typeface="Consolas" pitchFamily="49" charset="0"/>
                <a:cs typeface="Consolas" pitchFamily="49" charset="0"/>
              </a:rPr>
              <a:t>  </a:t>
            </a:r>
            <a:r>
              <a:rPr lang="en-US" dirty="0" err="1" smtClean="0">
                <a:solidFill>
                  <a:schemeClr val="bg1">
                    <a:lumMod val="95000"/>
                  </a:schemeClr>
                </a:solidFill>
                <a:latin typeface="Consolas" pitchFamily="49" charset="0"/>
                <a:cs typeface="Consolas" pitchFamily="49" charset="0"/>
              </a:rPr>
              <a:t>var</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global;</a:t>
            </a:r>
          </a:p>
          <a:p>
            <a:r>
              <a:rPr lang="en-US" dirty="0" smtClean="0">
                <a:solidFill>
                  <a:schemeClr val="bg1">
                    <a:lumMod val="95000"/>
                  </a:schemeClr>
                </a:solidFill>
                <a:latin typeface="Consolas" pitchFamily="49" charset="0"/>
                <a:cs typeface="Consolas" pitchFamily="49" charset="0"/>
              </a:rPr>
              <a:t>  hi </a:t>
            </a:r>
            <a:r>
              <a:rPr lang="en-US" dirty="0">
                <a:solidFill>
                  <a:schemeClr val="bg1">
                    <a:lumMod val="95000"/>
                  </a:schemeClr>
                </a:solidFill>
                <a:latin typeface="Consolas" pitchFamily="49" charset="0"/>
                <a:cs typeface="Consolas" pitchFamily="49" charset="0"/>
              </a:rPr>
              <a:t>=== bye;</a:t>
            </a:r>
          </a:p>
          <a:p>
            <a:r>
              <a:rPr lang="en-US" dirty="0" smtClean="0">
                <a:solidFill>
                  <a:schemeClr val="bg1">
                    <a:lumMod val="95000"/>
                  </a:schemeClr>
                </a:solidFill>
                <a:latin typeface="Consolas" pitchFamily="49" charset="0"/>
                <a:cs typeface="Consolas" pitchFamily="49" charset="0"/>
              </a:rPr>
              <a:t>  global </a:t>
            </a:r>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"everywhere</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switch </a:t>
            </a:r>
            <a:r>
              <a:rPr lang="en-US" dirty="0">
                <a:solidFill>
                  <a:schemeClr val="bg1">
                    <a:lumMod val="95000"/>
                  </a:schemeClr>
                </a:solidFill>
                <a:latin typeface="Consolas" pitchFamily="49" charset="0"/>
                <a:cs typeface="Consolas" pitchFamily="49" charset="0"/>
              </a:rPr>
              <a:t>(day)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case </a:t>
            </a:r>
            <a:r>
              <a:rPr lang="en-US" dirty="0">
                <a:solidFill>
                  <a:schemeClr val="bg1">
                    <a:lumMod val="95000"/>
                  </a:schemeClr>
                </a:solidFill>
                <a:latin typeface="Consolas" pitchFamily="49" charset="0"/>
                <a:cs typeface="Consolas" pitchFamily="49" charset="0"/>
              </a:rPr>
              <a:t>"Fri":</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if (day === </a:t>
            </a:r>
            <a:r>
              <a:rPr lang="en-US" dirty="0" err="1">
                <a:solidFill>
                  <a:schemeClr val="bg1">
                    <a:lumMod val="95000"/>
                  </a:schemeClr>
                </a:solidFill>
                <a:latin typeface="Consolas" pitchFamily="49" charset="0"/>
                <a:cs typeface="Consolas" pitchFamily="49" charset="0"/>
              </a:rPr>
              <a:t>bingoDay</a:t>
            </a:r>
            <a:r>
              <a:rPr lang="en-US" dirty="0">
                <a:solidFill>
                  <a:schemeClr val="bg1">
                    <a:lumMod val="95000"/>
                  </a:schemeClr>
                </a:solidFill>
                <a:latin typeface="Consolas" pitchFamily="49" charset="0"/>
                <a:cs typeface="Consolas" pitchFamily="49" charset="0"/>
              </a:rPr>
              <a:t>) {</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go(bingo);</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go(dancing);</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break</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case "Sun":</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go(church);</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break;</a:t>
            </a:r>
          </a:p>
          <a:p>
            <a:r>
              <a:rPr lang="en-US" dirty="0">
                <a:solidFill>
                  <a:schemeClr val="bg1">
                    <a:lumMod val="95000"/>
                  </a:schemeClr>
                </a:solidFill>
                <a:latin typeface="Consolas" pitchFamily="49" charset="0"/>
                <a:cs typeface="Consolas" pitchFamily="49" charset="0"/>
              </a:rPr>
              <a:t>  </a:t>
            </a:r>
            <a:r>
              <a:rPr lang="en-US" dirty="0" smtClean="0">
                <a:solidFill>
                  <a:schemeClr val="bg1">
                    <a:lumMod val="95000"/>
                  </a:schemeClr>
                </a:solidFill>
                <a:latin typeface="Consolas" pitchFamily="49" charset="0"/>
                <a:cs typeface="Consolas" pitchFamily="49" charset="0"/>
              </a:rPr>
              <a:t>  default</a:t>
            </a:r>
            <a:r>
              <a:rPr lang="en-US" dirty="0">
                <a:solidFill>
                  <a:schemeClr val="bg1">
                    <a:lumMod val="95000"/>
                  </a:schemeClr>
                </a:solidFill>
                <a:latin typeface="Consolas" pitchFamily="49" charset="0"/>
                <a:cs typeface="Consolas" pitchFamily="49" charset="0"/>
              </a:rPr>
              <a:t>:</a:t>
            </a:r>
          </a:p>
          <a:p>
            <a:r>
              <a:rPr lang="en-US" dirty="0" smtClean="0">
                <a:solidFill>
                  <a:schemeClr val="bg1">
                    <a:lumMod val="95000"/>
                  </a:schemeClr>
                </a:solidFill>
                <a:latin typeface="Consolas" pitchFamily="49" charset="0"/>
                <a:cs typeface="Consolas" pitchFamily="49" charset="0"/>
              </a:rPr>
              <a:t>      </a:t>
            </a:r>
            <a:r>
              <a:rPr lang="en-US" dirty="0">
                <a:solidFill>
                  <a:schemeClr val="bg1">
                    <a:lumMod val="95000"/>
                  </a:schemeClr>
                </a:solidFill>
                <a:latin typeface="Consolas" pitchFamily="49" charset="0"/>
                <a:cs typeface="Consolas" pitchFamily="49" charset="0"/>
              </a:rPr>
              <a:t>go(work);</a:t>
            </a:r>
          </a:p>
          <a:p>
            <a:r>
              <a:rPr lang="en-US" dirty="0" smtClean="0">
                <a:solidFill>
                  <a:schemeClr val="bg1">
                    <a:lumMod val="95000"/>
                  </a:schemeClr>
                </a:solidFill>
                <a:latin typeface="Consolas" pitchFamily="49" charset="0"/>
                <a:cs typeface="Consolas" pitchFamily="49" charset="0"/>
              </a:rPr>
              <a:t>  }</a:t>
            </a:r>
          </a:p>
          <a:p>
            <a:r>
              <a:rPr lang="en-US" dirty="0" smtClean="0">
                <a:solidFill>
                  <a:schemeClr val="bg1">
                    <a:lumMod val="95000"/>
                  </a:schemeClr>
                </a:solidFill>
                <a:latin typeface="Consolas" pitchFamily="49" charset="0"/>
                <a:cs typeface="Consolas" pitchFamily="49" charset="0"/>
              </a:rPr>
              <a:t>})();</a:t>
            </a:r>
            <a:endParaRPr lang="en-US" dirty="0">
              <a:solidFill>
                <a:schemeClr val="bg1">
                  <a:lumMod val="95000"/>
                </a:schemeClr>
              </a:solidFill>
              <a:latin typeface="Consolas" pitchFamily="49" charset="0"/>
              <a:cs typeface="Consolas" pitchFamily="49" charset="0"/>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Tree>
    <p:extLst>
      <p:ext uri="{BB962C8B-B14F-4D97-AF65-F5344CB8AC3E}">
        <p14:creationId xmlns:p14="http://schemas.microsoft.com/office/powerpoint/2010/main" val="97800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new Array(4, 8, 15, 16);</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[4] = 23;</a:t>
            </a:r>
          </a:p>
          <a:p>
            <a:pPr marL="0" indent="0">
              <a:buNone/>
            </a:pP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[5] =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100996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1" end="1"/>
                                            </p:txEl>
                                          </p:spTgt>
                                        </p:tgtEl>
                                        <p:attrNameLst>
                                          <p:attrName>style.color</p:attrName>
                                        </p:attrNameLst>
                                      </p:cBhvr>
                                      <p:to>
                                        <a:schemeClr val="accent2"/>
                                      </p:to>
                                    </p:animClr>
                                    <p:animClr clrSpc="rgb" dir="cw">
                                      <p:cBhvr>
                                        <p:cTn id="12" dur="500" fill="hold"/>
                                        <p:tgtEl>
                                          <p:spTgt spid="3">
                                            <p:txEl>
                                              <p:pRg st="1" end="1"/>
                                            </p:txEl>
                                          </p:spTgt>
                                        </p:tgtEl>
                                        <p:attrNameLst>
                                          <p:attrName>fillcolor</p:attrName>
                                        </p:attrNameLst>
                                      </p:cBhvr>
                                      <p:to>
                                        <a:schemeClr val="accent2"/>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nodeType="withEffect">
                                  <p:stCondLst>
                                    <p:cond delay="0"/>
                                  </p:stCondLst>
                                  <p:childTnLst>
                                    <p:animClr clrSpc="rgb" dir="cw">
                                      <p:cBhvr override="childStyle">
                                        <p:cTn id="16" dur="500" fill="hold"/>
                                        <p:tgtEl>
                                          <p:spTgt spid="3">
                                            <p:txEl>
                                              <p:pRg st="2" end="2"/>
                                            </p:txEl>
                                          </p:spTgt>
                                        </p:tgtEl>
                                        <p:attrNameLst>
                                          <p:attrName>style.color</p:attrName>
                                        </p:attrNameLst>
                                      </p:cBhvr>
                                      <p:to>
                                        <a:schemeClr val="accent2"/>
                                      </p:to>
                                    </p:animClr>
                                    <p:animClr clrSpc="rgb" dir="cw">
                                      <p:cBhvr>
                                        <p:cTn id="17" dur="500" fill="hold"/>
                                        <p:tgtEl>
                                          <p:spTgt spid="3">
                                            <p:txEl>
                                              <p:pRg st="2" end="2"/>
                                            </p:txEl>
                                          </p:spTgt>
                                        </p:tgtEl>
                                        <p:attrNameLst>
                                          <p:attrName>fillcolor</p:attrName>
                                        </p:attrNameLst>
                                      </p:cBhvr>
                                      <p:to>
                                        <a:schemeClr val="accent2"/>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nodeType="clickEffect">
                                  <p:stCondLst>
                                    <p:cond delay="0"/>
                                  </p:stCondLst>
                                  <p:childTnLst>
                                    <p:animClr clrSpc="rgb" dir="cw">
                                      <p:cBhvr override="childStyle">
                                        <p:cTn id="23" dur="500" fill="hold"/>
                                        <p:tgtEl>
                                          <p:spTgt spid="3">
                                            <p:txEl>
                                              <p:pRg st="3" end="3"/>
                                            </p:txEl>
                                          </p:spTgt>
                                        </p:tgtEl>
                                        <p:attrNameLst>
                                          <p:attrName>style.color</p:attrName>
                                        </p:attrNameLst>
                                      </p:cBhvr>
                                      <p:to>
                                        <a:schemeClr val="accent2"/>
                                      </p:to>
                                    </p:animClr>
                                    <p:animClr clrSpc="rgb" dir="cw">
                                      <p:cBhvr>
                                        <p:cTn id="24" dur="500" fill="hold"/>
                                        <p:tgtEl>
                                          <p:spTgt spid="3">
                                            <p:txEl>
                                              <p:pRg st="3" end="3"/>
                                            </p:txEl>
                                          </p:spTgt>
                                        </p:tgtEl>
                                        <p:attrNameLst>
                                          <p:attrName>fillcolor</p:attrName>
                                        </p:attrNameLst>
                                      </p:cBhvr>
                                      <p:to>
                                        <a:schemeClr val="accent2"/>
                                      </p:to>
                                    </p:animClr>
                                    <p:set>
                                      <p:cBhvr>
                                        <p:cTn id="25" dur="500" fill="hold"/>
                                        <p:tgtEl>
                                          <p:spTgt spid="3">
                                            <p:txEl>
                                              <p:pRg st="3" end="3"/>
                                            </p:txEl>
                                          </p:spTgt>
                                        </p:tgtEl>
                                        <p:attrNameLst>
                                          <p:attrName>fill.type</p:attrName>
                                        </p:attrNameLst>
                                      </p:cBhvr>
                                      <p:to>
                                        <p:strVal val="solid"/>
                                      </p:to>
                                    </p:set>
                                    <p:set>
                                      <p:cBhvr>
                                        <p:cTn id="26"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19800"/>
          </a:xfrm>
        </p:spPr>
        <p:txBody>
          <a:bodyPr anchor="ctr">
            <a:normAutofit/>
          </a:bodyPr>
          <a:lstStyle/>
          <a:p>
            <a:pPr marL="0" indent="0">
              <a:buNone/>
            </a:pP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 = [4, 8, 15, 16, 23, 42];</a:t>
            </a:r>
          </a:p>
          <a:p>
            <a:pPr marL="0" indent="0">
              <a:buNone/>
            </a:pPr>
            <a:r>
              <a:rPr lang="en-US" dirty="0" smtClean="0">
                <a:latin typeface="Consolas" pitchFamily="49" charset="0"/>
                <a:cs typeface="Consolas" pitchFamily="49" charset="0"/>
              </a:rPr>
              <a:t>for (</a:t>
            </a:r>
            <a:r>
              <a:rPr lang="en-US" dirty="0" err="1" smtClean="0">
                <a:latin typeface="Consolas" pitchFamily="49" charset="0"/>
                <a:cs typeface="Consolas" pitchFamily="49" charset="0"/>
              </a:rPr>
              <a:t>var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 0;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&lt; </a:t>
            </a:r>
            <a:r>
              <a:rPr lang="en-US" dirty="0" err="1" smtClean="0">
                <a:latin typeface="Consolas" pitchFamily="49" charset="0"/>
                <a:cs typeface="Consolas" pitchFamily="49" charset="0"/>
              </a:rPr>
              <a:t>arr.length</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 {</a:t>
            </a:r>
          </a:p>
          <a:p>
            <a:pPr marL="0" inden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enterLottoNum</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arr</a:t>
            </a:r>
            <a:r>
              <a:rPr lang="en-US" dirty="0" smtClean="0">
                <a:latin typeface="Consolas" pitchFamily="49" charset="0"/>
                <a:cs typeface="Consolas" pitchFamily="49" charset="0"/>
              </a:rPr>
              <a:t>[</a:t>
            </a:r>
            <a:r>
              <a:rPr lang="en-US" dirty="0" err="1" smtClean="0">
                <a:latin typeface="Consolas" pitchFamily="49" charset="0"/>
                <a:cs typeface="Consolas" pitchFamily="49" charset="0"/>
              </a:rPr>
              <a:t>i</a:t>
            </a:r>
            <a:r>
              <a:rPr lang="en-US" dirty="0" smtClean="0">
                <a:latin typeface="Consolas" pitchFamily="49" charset="0"/>
                <a:cs typeface="Consolas" pitchFamily="49" charset="0"/>
              </a:rPr>
              <a:t>]);</a:t>
            </a:r>
          </a:p>
          <a:p>
            <a:pPr marL="0" indent="0">
              <a:buNone/>
            </a:pPr>
            <a:r>
              <a:rPr lang="en-US" dirty="0" smtClean="0">
                <a:latin typeface="Consolas" pitchFamily="49" charset="0"/>
                <a:cs typeface="Consolas" pitchFamily="49" charset="0"/>
              </a:rPr>
              <a:t>}</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2698655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1" end="1"/>
                                            </p:txEl>
                                          </p:spTgt>
                                        </p:tgtEl>
                                        <p:attrNameLst>
                                          <p:attrName>style.color</p:attrName>
                                        </p:attrNameLst>
                                      </p:cBhvr>
                                      <p:to>
                                        <a:schemeClr val="accent2"/>
                                      </p:to>
                                    </p:animClr>
                                    <p:animClr clrSpc="rgb" dir="cw">
                                      <p:cBhvr>
                                        <p:cTn id="14" dur="500" fill="hold"/>
                                        <p:tgtEl>
                                          <p:spTgt spid="3">
                                            <p:txEl>
                                              <p:pRg st="1" end="1"/>
                                            </p:txEl>
                                          </p:spTgt>
                                        </p:tgtEl>
                                        <p:attrNameLst>
                                          <p:attrName>fillcolor</p:attrName>
                                        </p:attrNameLst>
                                      </p:cBhvr>
                                      <p:to>
                                        <a:schemeClr val="accent2"/>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019800"/>
          </a:xfrm>
        </p:spPr>
        <p:txBody>
          <a:bodyPr anchor="ctr">
            <a:normAutofit/>
          </a:bodyPr>
          <a:lstStyle/>
          <a:p>
            <a:pPr marL="0" indent="0">
              <a:buNone/>
            </a:pPr>
            <a:r>
              <a:rPr lang="en-US" dirty="0" err="1">
                <a:latin typeface="Consolas" pitchFamily="49" charset="0"/>
                <a:cs typeface="Consolas" pitchFamily="49" charset="0"/>
              </a:rPr>
              <a:t>var</a:t>
            </a:r>
            <a:r>
              <a:rPr lang="en-US" dirty="0">
                <a:latin typeface="Consolas" pitchFamily="49" charset="0"/>
                <a:cs typeface="Consolas" pitchFamily="49" charset="0"/>
              </a:rPr>
              <a:t> </a:t>
            </a:r>
            <a:r>
              <a:rPr lang="en-US" dirty="0" err="1">
                <a:latin typeface="Consolas" pitchFamily="49" charset="0"/>
                <a:cs typeface="Consolas" pitchFamily="49" charset="0"/>
              </a:rPr>
              <a:t>arr</a:t>
            </a: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_</a:t>
            </a:r>
            <a:r>
              <a:rPr lang="en-US" dirty="0" err="1">
                <a:latin typeface="Consolas" pitchFamily="49" charset="0"/>
                <a:cs typeface="Consolas" pitchFamily="49" charset="0"/>
              </a:rPr>
              <a:t>len</a:t>
            </a:r>
            <a:r>
              <a:rPr lang="en-US" dirty="0">
                <a:latin typeface="Consolas" pitchFamily="49" charset="0"/>
                <a:cs typeface="Consolas" pitchFamily="49" charset="0"/>
              </a:rPr>
              <a:t>;</a:t>
            </a:r>
          </a:p>
          <a:p>
            <a:pPr marL="0" indent="0">
              <a:buNone/>
            </a:pPr>
            <a:r>
              <a:rPr lang="en-US" dirty="0" err="1">
                <a:latin typeface="Consolas" pitchFamily="49" charset="0"/>
                <a:cs typeface="Consolas" pitchFamily="49" charset="0"/>
              </a:rPr>
              <a:t>arr</a:t>
            </a:r>
            <a:r>
              <a:rPr lang="en-US" dirty="0">
                <a:latin typeface="Consolas" pitchFamily="49" charset="0"/>
                <a:cs typeface="Consolas" pitchFamily="49" charset="0"/>
              </a:rPr>
              <a:t> = [4, 8, 15, 16, 23, 42];</a:t>
            </a:r>
          </a:p>
          <a:p>
            <a:pPr marL="0" indent="0">
              <a:buNone/>
            </a:pPr>
            <a:r>
              <a:rPr lang="en-US" dirty="0">
                <a:latin typeface="Consolas" pitchFamily="49" charset="0"/>
                <a:cs typeface="Consolas" pitchFamily="49" charset="0"/>
              </a:rPr>
              <a:t>for (_</a:t>
            </a:r>
            <a:r>
              <a:rPr lang="en-US" dirty="0" err="1">
                <a:latin typeface="Consolas" pitchFamily="49" charset="0"/>
                <a:cs typeface="Consolas" pitchFamily="49" charset="0"/>
              </a:rPr>
              <a:t>i</a:t>
            </a:r>
            <a:r>
              <a:rPr lang="en-US" dirty="0">
                <a:latin typeface="Consolas" pitchFamily="49" charset="0"/>
                <a:cs typeface="Consolas" pitchFamily="49" charset="0"/>
              </a:rPr>
              <a:t> = 0, _</a:t>
            </a:r>
            <a:r>
              <a:rPr lang="en-US" dirty="0" err="1">
                <a:latin typeface="Consolas" pitchFamily="49" charset="0"/>
                <a:cs typeface="Consolas" pitchFamily="49" charset="0"/>
              </a:rPr>
              <a:t>len</a:t>
            </a:r>
            <a:r>
              <a:rPr lang="en-US" dirty="0">
                <a:latin typeface="Consolas" pitchFamily="49" charset="0"/>
                <a:cs typeface="Consolas" pitchFamily="49" charset="0"/>
              </a:rPr>
              <a:t> = </a:t>
            </a:r>
            <a:r>
              <a:rPr lang="en-US" dirty="0" err="1">
                <a:latin typeface="Consolas" pitchFamily="49" charset="0"/>
                <a:cs typeface="Consolas" pitchFamily="49" charset="0"/>
              </a:rPr>
              <a:t>arr.length</a:t>
            </a:r>
            <a:r>
              <a:rPr lang="en-US" dirty="0">
                <a:latin typeface="Consolas" pitchFamily="49" charset="0"/>
                <a:cs typeface="Consolas" pitchFamily="49" charset="0"/>
              </a:rPr>
              <a:t>; </a:t>
            </a:r>
            <a:endParaRPr lang="en-US" dirty="0" smtClean="0">
              <a:latin typeface="Consolas" pitchFamily="49" charset="0"/>
              <a:cs typeface="Consolas" pitchFamily="49" charset="0"/>
            </a:endParaRPr>
          </a:p>
          <a:p>
            <a:pPr marL="0" indent="0">
              <a:buNone/>
            </a:pPr>
            <a:r>
              <a:rPr lang="en-US" dirty="0" smtClean="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&lt; _</a:t>
            </a:r>
            <a:r>
              <a:rPr lang="en-US" dirty="0" err="1">
                <a:latin typeface="Consolas" pitchFamily="49" charset="0"/>
                <a:cs typeface="Consolas" pitchFamily="49" charset="0"/>
              </a:rPr>
              <a:t>len</a:t>
            </a:r>
            <a:r>
              <a:rPr lang="en-US" dirty="0">
                <a:latin typeface="Consolas" pitchFamily="49" charset="0"/>
                <a:cs typeface="Consolas" pitchFamily="49" charset="0"/>
              </a:rPr>
              <a:t>; _</a:t>
            </a:r>
            <a:r>
              <a:rPr lang="en-US" dirty="0" err="1">
                <a:latin typeface="Consolas" pitchFamily="49" charset="0"/>
                <a:cs typeface="Consolas" pitchFamily="49" charset="0"/>
              </a:rPr>
              <a:t>i</a:t>
            </a:r>
            <a:r>
              <a:rPr lang="en-US" dirty="0">
                <a:latin typeface="Consolas" pitchFamily="49" charset="0"/>
                <a:cs typeface="Consolas" pitchFamily="49" charset="0"/>
              </a:rPr>
              <a: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num</a:t>
            </a:r>
            <a:r>
              <a:rPr lang="en-US" dirty="0">
                <a:latin typeface="Consolas" pitchFamily="49" charset="0"/>
                <a:cs typeface="Consolas" pitchFamily="49" charset="0"/>
              </a:rPr>
              <a:t> = </a:t>
            </a:r>
            <a:r>
              <a:rPr lang="en-US" dirty="0" err="1">
                <a:latin typeface="Consolas" pitchFamily="49" charset="0"/>
                <a:cs typeface="Consolas" pitchFamily="49" charset="0"/>
              </a:rPr>
              <a:t>arr</a:t>
            </a:r>
            <a:r>
              <a:rPr lang="en-US" dirty="0">
                <a:latin typeface="Consolas" pitchFamily="49" charset="0"/>
                <a:cs typeface="Consolas" pitchFamily="49" charset="0"/>
              </a:rPr>
              <a:t>[_</a:t>
            </a:r>
            <a:r>
              <a:rPr lang="en-US" dirty="0" err="1">
                <a:latin typeface="Consolas" pitchFamily="49" charset="0"/>
                <a:cs typeface="Consolas" pitchFamily="49" charset="0"/>
              </a:rPr>
              <a:t>i</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enterLottoNum</a:t>
            </a:r>
            <a:r>
              <a:rPr lang="en-US" dirty="0">
                <a:latin typeface="Consolas" pitchFamily="49" charset="0"/>
                <a:cs typeface="Consolas" pitchFamily="49" charset="0"/>
              </a:rPr>
              <a:t>(</a:t>
            </a:r>
            <a:r>
              <a:rPr lang="en-US" dirty="0" err="1">
                <a:latin typeface="Consolas" pitchFamily="49" charset="0"/>
                <a:cs typeface="Consolas" pitchFamily="49" charset="0"/>
              </a:rPr>
              <a:t>num</a:t>
            </a:r>
            <a:r>
              <a:rPr lang="en-US" dirty="0">
                <a:latin typeface="Consolas" pitchFamily="49" charset="0"/>
                <a:cs typeface="Consolas" pitchFamily="49" charset="0"/>
              </a:rPr>
              <a:t>);</a:t>
            </a:r>
          </a:p>
          <a:p>
            <a:pPr marL="0" indent="0">
              <a:buNone/>
            </a:pPr>
            <a:r>
              <a:rPr lang="en-US" dirty="0">
                <a:latin typeface="Consolas" pitchFamily="49" charset="0"/>
                <a:cs typeface="Consolas" pitchFamily="49" charset="0"/>
              </a:rPr>
              <a:t>}</a:t>
            </a:r>
          </a:p>
        </p:txBody>
      </p:sp>
    </p:spTree>
    <p:extLst>
      <p:ext uri="{BB962C8B-B14F-4D97-AF65-F5344CB8AC3E}">
        <p14:creationId xmlns:p14="http://schemas.microsoft.com/office/powerpoint/2010/main" val="3367709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50"/>
                                      </p:to>
                                    </p:animClr>
                                    <p:animClr clrSpc="rgb" dir="cw">
                                      <p:cBhvr>
                                        <p:cTn id="7" dur="500" fill="hold"/>
                                        <p:tgtEl>
                                          <p:spTgt spid="3">
                                            <p:txEl>
                                              <p:pRg st="0" end="0"/>
                                            </p:txEl>
                                          </p:spTgt>
                                        </p:tgtEl>
                                        <p:attrNameLst>
                                          <p:attrName>fillcolor</p:attrName>
                                        </p:attrNameLst>
                                      </p:cBhvr>
                                      <p:to>
                                        <a:srgbClr val="00B050"/>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3">
                                            <p:txEl>
                                              <p:pRg st="2" end="2"/>
                                            </p:txEl>
                                          </p:spTgt>
                                        </p:tgtEl>
                                        <p:attrNameLst>
                                          <p:attrName>style.color</p:attrName>
                                        </p:attrNameLst>
                                      </p:cBhvr>
                                      <p:to>
                                        <a:srgbClr val="00B050"/>
                                      </p:to>
                                    </p:animClr>
                                    <p:animClr clrSpc="rgb" dir="cw">
                                      <p:cBhvr>
                                        <p:cTn id="14" dur="500" fill="hold"/>
                                        <p:tgtEl>
                                          <p:spTgt spid="3">
                                            <p:txEl>
                                              <p:pRg st="2" end="2"/>
                                            </p:txEl>
                                          </p:spTgt>
                                        </p:tgtEl>
                                        <p:attrNameLst>
                                          <p:attrName>fillcolor</p:attrName>
                                        </p:attrNameLst>
                                      </p:cBhvr>
                                      <p:to>
                                        <a:srgbClr val="00B050"/>
                                      </p:to>
                                    </p:animClr>
                                    <p:set>
                                      <p:cBhvr>
                                        <p:cTn id="15" dur="500" fill="hold"/>
                                        <p:tgtEl>
                                          <p:spTgt spid="3">
                                            <p:txEl>
                                              <p:pRg st="2" end="2"/>
                                            </p:txEl>
                                          </p:spTgt>
                                        </p:tgtEl>
                                        <p:attrNameLst>
                                          <p:attrName>fill.type</p:attrName>
                                        </p:attrNameLst>
                                      </p:cBhvr>
                                      <p:to>
                                        <p:strVal val="solid"/>
                                      </p:to>
                                    </p:set>
                                    <p:set>
                                      <p:cBhvr>
                                        <p:cTn id="16"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help you become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subTitle"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
        <p:nvSpPr>
          <p:cNvPr id="5" name="Rectangle 4"/>
          <p:cNvSpPr/>
          <p:nvPr/>
        </p:nvSpPr>
        <p:spPr>
          <a:xfrm rot="1036050">
            <a:off x="229298" y="1372225"/>
            <a:ext cx="2733184"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Function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Declaration!</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cxnSp>
        <p:nvCxnSpPr>
          <p:cNvPr id="6" name="Curved Connector 5"/>
          <p:cNvCxnSpPr>
            <a:stCxn id="5" idx="0"/>
          </p:cNvCxnSpPr>
          <p:nvPr/>
        </p:nvCxnSpPr>
        <p:spPr>
          <a:xfrm rot="16200000" flipH="1">
            <a:off x="2540199" y="675206"/>
            <a:ext cx="162154" cy="1621388"/>
          </a:xfrm>
          <a:prstGeom prst="curvedConnector4">
            <a:avLst>
              <a:gd name="adj1" fmla="val -426593"/>
              <a:gd name="adj2" fmla="val 8552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80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JavaScript Gets Better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075890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74492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a:spLocks noGrp="1"/>
          </p:cNvSpPr>
          <p:nvPr>
            <p:ph type="title"/>
          </p:nvPr>
        </p:nvSpPr>
        <p:spPr>
          <a:xfrm>
            <a:off x="533400" y="5029200"/>
            <a:ext cx="8915400" cy="762000"/>
          </a:xfrm>
          <a:solidFill>
            <a:schemeClr val="bg2">
              <a:lumMod val="90000"/>
            </a:schemeClr>
          </a:solidFill>
        </p:spPr>
        <p:txBody>
          <a:bodyPr>
            <a:normAutofit/>
          </a:bodyPr>
          <a:lstStyle/>
          <a:p>
            <a:r>
              <a:rPr lang="en-US" dirty="0" smtClean="0">
                <a:solidFill>
                  <a:schemeClr val="tx1"/>
                </a:solidFill>
              </a:rPr>
              <a:t>the JavaScript Dialectic, Revisited</a:t>
            </a:r>
            <a:endParaRPr lang="en-US" dirty="0">
              <a:solidFill>
                <a:schemeClr val="tx1"/>
              </a:solidFill>
            </a:endParaRPr>
          </a:p>
        </p:txBody>
      </p:sp>
      <p:sp>
        <p:nvSpPr>
          <p:cNvPr id="4" name="Text Placeholder 2"/>
          <p:cNvSpPr>
            <a:spLocks noGrp="1"/>
          </p:cNvSpPr>
          <p:nvPr>
            <p:ph type="body" idx="1"/>
          </p:nvPr>
        </p:nvSpPr>
        <p:spPr>
          <a:xfrm>
            <a:off x="533400" y="4508499"/>
            <a:ext cx="8915400" cy="520700"/>
          </a:xfrm>
          <a:solidFill>
            <a:schemeClr val="bg2">
              <a:lumMod val="90000"/>
            </a:schemeClr>
          </a:solidFill>
        </p:spPr>
        <p:txBody>
          <a:bodyPr/>
          <a:lstStyle/>
          <a:p>
            <a:r>
              <a:rPr lang="en-US" dirty="0" smtClean="0">
                <a:solidFill>
                  <a:schemeClr val="tx1"/>
                </a:solidFill>
              </a:rPr>
              <a:t>What Can I/We/Everyone Learn from CoffeeScript?</a:t>
            </a:r>
          </a:p>
        </p:txBody>
      </p:sp>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191125"/>
            <a:ext cx="7772400" cy="1362075"/>
          </a:xfrm>
        </p:spPr>
        <p:txBody>
          <a:bodyPr/>
          <a:lstStyle/>
          <a:p>
            <a:r>
              <a:rPr lang="en-US" dirty="0" smtClean="0"/>
              <a:t>Those Axioms</a:t>
            </a:r>
            <a:endParaRPr lang="en-US" dirty="0"/>
          </a:p>
        </p:txBody>
      </p:sp>
      <p:sp>
        <p:nvSpPr>
          <p:cNvPr id="3" name="Text Placeholder 2"/>
          <p:cNvSpPr>
            <a:spLocks noGrp="1"/>
          </p:cNvSpPr>
          <p:nvPr>
            <p:ph type="body" idx="1"/>
          </p:nvPr>
        </p:nvSpPr>
        <p:spPr>
          <a:xfrm>
            <a:off x="722312" y="3690938"/>
            <a:ext cx="8269287" cy="1500187"/>
          </a:xfrm>
        </p:spPr>
        <p:txBody>
          <a:bodyPr>
            <a:noAutofit/>
          </a:bodyPr>
          <a:lstStyle/>
          <a:p>
            <a:r>
              <a:rPr lang="en-US" sz="2400" dirty="0" smtClean="0"/>
              <a:t>1) It’s not a replacement for </a:t>
            </a:r>
            <a:r>
              <a:rPr lang="en-US" sz="2400" i="1" dirty="0" smtClean="0"/>
              <a:t>learning</a:t>
            </a:r>
            <a:r>
              <a:rPr lang="en-US" sz="2400" dirty="0" smtClean="0"/>
              <a:t> JavaScript</a:t>
            </a:r>
          </a:p>
          <a:p>
            <a:r>
              <a:rPr lang="en-US" sz="2400" baseline="0" dirty="0" smtClean="0"/>
              <a:t>2) It </a:t>
            </a:r>
            <a:r>
              <a:rPr lang="en-US" sz="2400" i="1" baseline="0" dirty="0" smtClean="0"/>
              <a:t>can</a:t>
            </a:r>
            <a:r>
              <a:rPr lang="en-US" sz="2400" baseline="0" dirty="0" smtClean="0"/>
              <a:t> help you become a better </a:t>
            </a:r>
            <a:r>
              <a:rPr lang="en-US" sz="2400" i="1" baseline="0" dirty="0" smtClean="0"/>
              <a:t>JavaScript</a:t>
            </a:r>
            <a:r>
              <a:rPr lang="en-US" sz="2400" baseline="0" dirty="0" smtClean="0"/>
              <a:t> programmer</a:t>
            </a:r>
          </a:p>
          <a:p>
            <a:r>
              <a:rPr lang="en-US" sz="2400" baseline="0" dirty="0" smtClean="0"/>
              <a:t>3) </a:t>
            </a:r>
            <a:r>
              <a:rPr lang="en-US" sz="2400" dirty="0"/>
              <a:t>It’s not a replacement </a:t>
            </a:r>
            <a:r>
              <a:rPr lang="en-US" sz="2400" i="1" dirty="0"/>
              <a:t>for</a:t>
            </a:r>
            <a:r>
              <a:rPr lang="en-US" sz="2400" dirty="0"/>
              <a:t> </a:t>
            </a:r>
            <a:r>
              <a:rPr lang="en-US" sz="2400" dirty="0" smtClean="0"/>
              <a:t>JavaScript</a:t>
            </a:r>
            <a:endParaRPr lang="en-US" sz="24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Take a Ball</a:t>
            </a:r>
            <a:endParaRPr lang="en-US" sz="5400" dirty="0"/>
          </a:p>
        </p:txBody>
      </p:sp>
      <p:sp>
        <p:nvSpPr>
          <p:cNvPr id="3" name="Text Placeholder 2"/>
          <p:cNvSpPr>
            <a:spLocks noGrp="1"/>
          </p:cNvSpPr>
          <p:nvPr>
            <p:ph type="subTitle" idx="1"/>
          </p:nvPr>
        </p:nvSpPr>
        <p:spPr/>
        <p:txBody>
          <a:bodyPr>
            <a:normAutofit/>
          </a:bodyPr>
          <a:lstStyle/>
          <a:p>
            <a:r>
              <a:rPr lang="en-US" sz="3200" dirty="0" smtClean="0"/>
              <a:t>As in, ball and chalk.</a:t>
            </a:r>
          </a:p>
          <a:p>
            <a:r>
              <a:rPr lang="en-US" sz="3200" dirty="0" smtClean="0"/>
              <a:t>Rhymes with walk. </a:t>
            </a:r>
          </a:p>
          <a:p>
            <a:r>
              <a:rPr lang="en-US" sz="3200" dirty="0" smtClean="0"/>
              <a:t>Yeah, we’re about done here.</a:t>
            </a:r>
            <a:endParaRPr lang="en-US" sz="3200" dirty="0"/>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sz="4000" b="1" dirty="0">
                <a:solidFill>
                  <a:srgbClr val="00B050"/>
                </a:solidFill>
              </a:rPr>
              <a:t>Slides - </a:t>
            </a:r>
            <a:r>
              <a:rPr lang="en-US" sz="4000" b="1" u="sng" dirty="0" err="1">
                <a:solidFill>
                  <a:srgbClr val="00B050"/>
                </a:solidFill>
              </a:rPr>
              <a:t>pLWIMf</a:t>
            </a:r>
            <a:endParaRPr lang="en-US" sz="4000" b="1" u="sng" dirty="0">
              <a:solidFill>
                <a:srgbClr val="00B050"/>
              </a:solidFill>
            </a:endParaRPr>
          </a:p>
          <a:p>
            <a:pPr>
              <a:buFont typeface="Wingdings" pitchFamily="2" charset="2"/>
              <a:buChar char="ü"/>
            </a:pPr>
            <a:r>
              <a:rPr lang="en-US" dirty="0" smtClean="0"/>
              <a:t>CoffeeScript </a:t>
            </a:r>
            <a:r>
              <a:rPr lang="en-US" dirty="0"/>
              <a:t>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smtClean="0"/>
              <a:t>mQkdtp</a:t>
            </a:r>
            <a:endParaRPr lang="en-US" b="1" u="sng" dirty="0" smtClean="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4000" kern="1200" dirty="0" smtClean="0">
                <a:solidFill>
                  <a:schemeClr val="bg1">
                    <a:lumMod val="95000"/>
                  </a:schemeClr>
                </a:solidFill>
                <a:effectLst/>
              </a:rPr>
              <a:t>The JavaScript Dialectic</a:t>
            </a:r>
            <a:endParaRPr lang="en-US" sz="4000" dirty="0" smtClean="0"/>
          </a:p>
          <a:p>
            <a:r>
              <a:rPr lang="en-US" sz="4000" dirty="0" smtClean="0"/>
              <a:t>What?</a:t>
            </a:r>
          </a:p>
          <a:p>
            <a:pPr rtl="0" eaLnBrk="1" latinLnBrk="0" hangingPunct="1"/>
            <a:r>
              <a:rPr lang="en-US" sz="4000" kern="1200" dirty="0" smtClean="0">
                <a:solidFill>
                  <a:schemeClr val="bg1">
                    <a:lumMod val="95000"/>
                  </a:schemeClr>
                </a:solidFill>
                <a:effectLst/>
              </a:rPr>
              <a:t>Where?</a:t>
            </a:r>
            <a:endParaRPr lang="en-US" sz="4000" dirty="0" smtClean="0">
              <a:effectLst/>
            </a:endParaRPr>
          </a:p>
          <a:p>
            <a:pPr rtl="0" eaLnBrk="1" latinLnBrk="0" hangingPunct="1"/>
            <a:r>
              <a:rPr lang="en-US" sz="4000" kern="1200" dirty="0" smtClean="0">
                <a:solidFill>
                  <a:schemeClr val="bg1">
                    <a:lumMod val="95000"/>
                  </a:schemeClr>
                </a:solidFill>
                <a:effectLst/>
              </a:rPr>
              <a:t>How?</a:t>
            </a:r>
            <a:endParaRPr lang="en-US" sz="4000" dirty="0" smtClean="0">
              <a:effectLst/>
            </a:endParaRPr>
          </a:p>
          <a:p>
            <a:r>
              <a:rPr lang="en-US" sz="4000" dirty="0" smtClean="0"/>
              <a:t>Why</a:t>
            </a:r>
            <a:r>
              <a:rPr lang="en-US" sz="4000" baseline="0" dirty="0" smtClean="0"/>
              <a:t>?</a:t>
            </a:r>
            <a:endParaRPr lang="en-US" sz="4000" dirty="0" smtClean="0"/>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7008</TotalTime>
  <Words>6521</Words>
  <Application>Microsoft Office PowerPoint</Application>
  <PresentationFormat>On-screen Show (4:3)</PresentationFormat>
  <Paragraphs>752</Paragraphs>
  <Slides>69</Slides>
  <Notes>65</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polyglot language”</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PowerPoint Presentation</vt:lpstr>
      <vt:lpstr>PowerPoint Presentation</vt:lpstr>
      <vt:lpstr>PowerPoint Presentation</vt:lpstr>
      <vt:lpstr>CoffeeScript can help you become a better JavaScript programmer </vt:lpstr>
      <vt:lpstr>PowerPoint Presentation</vt:lpstr>
      <vt:lpstr>PowerPoint Presentation</vt:lpstr>
      <vt:lpstr>Influencing JS.Next</vt:lpstr>
      <vt:lpstr>Whither JavaScript?</vt:lpstr>
      <vt:lpstr>JavaScript Gets Better</vt:lpstr>
      <vt:lpstr>It’s not a replacement for JavaScript</vt:lpstr>
      <vt:lpstr>the JavaScript Dialectic, Revisited</vt:lpstr>
      <vt:lpstr>Those Axioms</vt:lpstr>
      <vt:lpstr>Take a Ball</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155</cp:revision>
  <dcterms:created xsi:type="dcterms:W3CDTF">2011-10-20T19:45:11Z</dcterms:created>
  <dcterms:modified xsi:type="dcterms:W3CDTF">2011-10-26T21:41:23Z</dcterms:modified>
</cp:coreProperties>
</file>